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304" r:id="rId3"/>
    <p:sldId id="257" r:id="rId4"/>
    <p:sldId id="258" r:id="rId5"/>
    <p:sldId id="262" r:id="rId6"/>
    <p:sldId id="264" r:id="rId7"/>
    <p:sldId id="272" r:id="rId8"/>
    <p:sldId id="265" r:id="rId9"/>
    <p:sldId id="306" r:id="rId10"/>
    <p:sldId id="263" r:id="rId11"/>
    <p:sldId id="289" r:id="rId12"/>
    <p:sldId id="317" r:id="rId13"/>
    <p:sldId id="283" r:id="rId14"/>
    <p:sldId id="318" r:id="rId15"/>
    <p:sldId id="305" r:id="rId16"/>
    <p:sldId id="307" r:id="rId17"/>
    <p:sldId id="314" r:id="rId18"/>
    <p:sldId id="315" r:id="rId19"/>
    <p:sldId id="308" r:id="rId20"/>
    <p:sldId id="309" r:id="rId21"/>
    <p:sldId id="316"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77"/>
    <p:restoredTop sz="96245"/>
  </p:normalViewPr>
  <p:slideViewPr>
    <p:cSldViewPr snapToGrid="0">
      <p:cViewPr varScale="1">
        <p:scale>
          <a:sx n="160" d="100"/>
          <a:sy n="160" d="100"/>
        </p:scale>
        <p:origin x="4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054760-3E8A-4882-95EA-3A3BCF86583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38E9FD2-A30B-431A-8F75-81742A52F735}">
      <dgm:prSet/>
      <dgm:spPr/>
      <dgm:t>
        <a:bodyPr/>
        <a:lstStyle/>
        <a:p>
          <a:pPr>
            <a:lnSpc>
              <a:spcPct val="100000"/>
            </a:lnSpc>
          </a:pPr>
          <a:r>
            <a:rPr lang="fr-FR" dirty="0"/>
            <a:t>« </a:t>
          </a:r>
          <a:r>
            <a:rPr lang="fr-FR" dirty="0" err="1"/>
            <a:t>Generative</a:t>
          </a:r>
          <a:r>
            <a:rPr lang="fr-FR" dirty="0"/>
            <a:t> modeling </a:t>
          </a:r>
          <a:r>
            <a:rPr lang="fr-FR" dirty="0" err="1"/>
            <a:t>is</a:t>
          </a:r>
          <a:r>
            <a:rPr lang="fr-FR" dirty="0"/>
            <a:t> a </a:t>
          </a:r>
          <a:r>
            <a:rPr lang="fr-FR" dirty="0" err="1"/>
            <a:t>branch</a:t>
          </a:r>
          <a:r>
            <a:rPr lang="fr-FR" dirty="0"/>
            <a:t> of machine </a:t>
          </a:r>
          <a:r>
            <a:rPr lang="fr-FR" dirty="0" err="1"/>
            <a:t>learning</a:t>
          </a:r>
          <a:r>
            <a:rPr lang="fr-FR" dirty="0"/>
            <a:t> </a:t>
          </a:r>
          <a:r>
            <a:rPr lang="fr-FR" dirty="0" err="1"/>
            <a:t>that</a:t>
          </a:r>
          <a:r>
            <a:rPr lang="fr-FR" dirty="0"/>
            <a:t> </a:t>
          </a:r>
          <a:r>
            <a:rPr lang="fr-FR" dirty="0" err="1"/>
            <a:t>involves</a:t>
          </a:r>
          <a:r>
            <a:rPr lang="fr-FR" dirty="0"/>
            <a:t> training a model to </a:t>
          </a:r>
          <a:r>
            <a:rPr lang="fr-FR" dirty="0" err="1"/>
            <a:t>produce</a:t>
          </a:r>
          <a:r>
            <a:rPr lang="fr-FR" dirty="0"/>
            <a:t> new data </a:t>
          </a:r>
          <a:r>
            <a:rPr lang="fr-FR" dirty="0" err="1"/>
            <a:t>that</a:t>
          </a:r>
          <a:r>
            <a:rPr lang="fr-FR" dirty="0"/>
            <a:t> </a:t>
          </a:r>
          <a:r>
            <a:rPr lang="fr-FR" dirty="0" err="1"/>
            <a:t>is</a:t>
          </a:r>
          <a:r>
            <a:rPr lang="fr-FR" dirty="0"/>
            <a:t> </a:t>
          </a:r>
          <a:r>
            <a:rPr lang="fr-FR" dirty="0" err="1"/>
            <a:t>similar</a:t>
          </a:r>
          <a:r>
            <a:rPr lang="fr-FR" dirty="0"/>
            <a:t> to a </a:t>
          </a:r>
          <a:r>
            <a:rPr lang="fr-FR" dirty="0" err="1"/>
            <a:t>given</a:t>
          </a:r>
          <a:r>
            <a:rPr lang="fr-FR" dirty="0"/>
            <a:t> </a:t>
          </a:r>
          <a:r>
            <a:rPr lang="fr-FR" dirty="0" err="1"/>
            <a:t>dataset</a:t>
          </a:r>
          <a:r>
            <a:rPr lang="fr-FR" dirty="0"/>
            <a:t> » -David Foster</a:t>
          </a:r>
          <a:endParaRPr lang="en-US" dirty="0"/>
        </a:p>
      </dgm:t>
    </dgm:pt>
    <dgm:pt modelId="{B8DA947D-3329-4C59-B1A9-36001891C248}" type="parTrans" cxnId="{5662EE20-B4CD-400D-A020-DD13F8CB83DF}">
      <dgm:prSet/>
      <dgm:spPr/>
      <dgm:t>
        <a:bodyPr/>
        <a:lstStyle/>
        <a:p>
          <a:endParaRPr lang="en-US"/>
        </a:p>
      </dgm:t>
    </dgm:pt>
    <dgm:pt modelId="{9D4B5598-FE6A-4922-932B-432D20933021}" type="sibTrans" cxnId="{5662EE20-B4CD-400D-A020-DD13F8CB83DF}">
      <dgm:prSet/>
      <dgm:spPr/>
      <dgm:t>
        <a:bodyPr/>
        <a:lstStyle/>
        <a:p>
          <a:endParaRPr lang="en-US"/>
        </a:p>
      </dgm:t>
    </dgm:pt>
    <dgm:pt modelId="{04448D8D-7671-4B4E-915F-9D416E60977F}">
      <dgm:prSet/>
      <dgm:spPr/>
      <dgm:t>
        <a:bodyPr/>
        <a:lstStyle/>
        <a:p>
          <a:pPr>
            <a:lnSpc>
              <a:spcPct val="100000"/>
            </a:lnSpc>
          </a:pPr>
          <a:r>
            <a:rPr lang="fr-FR" dirty="0"/>
            <a:t>L’IA générative c’est la branche du machine Learning qui va consister à créer de nouvelles données.</a:t>
          </a:r>
          <a:endParaRPr lang="en-US" dirty="0"/>
        </a:p>
      </dgm:t>
    </dgm:pt>
    <dgm:pt modelId="{104EF512-4B22-4510-B497-2B6133C90C99}" type="parTrans" cxnId="{D55A652F-5394-4DFE-B1BD-6C3BA4C2C363}">
      <dgm:prSet/>
      <dgm:spPr/>
      <dgm:t>
        <a:bodyPr/>
        <a:lstStyle/>
        <a:p>
          <a:endParaRPr lang="en-US"/>
        </a:p>
      </dgm:t>
    </dgm:pt>
    <dgm:pt modelId="{58AB590C-C418-4816-B61F-7F5FC940AFC8}" type="sibTrans" cxnId="{D55A652F-5394-4DFE-B1BD-6C3BA4C2C363}">
      <dgm:prSet/>
      <dgm:spPr/>
      <dgm:t>
        <a:bodyPr/>
        <a:lstStyle/>
        <a:p>
          <a:endParaRPr lang="en-US"/>
        </a:p>
      </dgm:t>
    </dgm:pt>
    <dgm:pt modelId="{F936952B-1BD5-4CF3-9818-2234846A0D36}" type="pres">
      <dgm:prSet presAssocID="{0B054760-3E8A-4882-95EA-3A3BCF86583B}" presName="root" presStyleCnt="0">
        <dgm:presLayoutVars>
          <dgm:dir/>
          <dgm:resizeHandles val="exact"/>
        </dgm:presLayoutVars>
      </dgm:prSet>
      <dgm:spPr/>
    </dgm:pt>
    <dgm:pt modelId="{25957E7F-9BE2-4BB4-A83D-B3EB0BD4DE36}" type="pres">
      <dgm:prSet presAssocID="{538E9FD2-A30B-431A-8F75-81742A52F735}" presName="compNode" presStyleCnt="0"/>
      <dgm:spPr/>
    </dgm:pt>
    <dgm:pt modelId="{CB482865-41C3-4433-B407-2F6DA0CE0AD5}" type="pres">
      <dgm:prSet presAssocID="{538E9FD2-A30B-431A-8F75-81742A52F735}" presName="bgRect" presStyleLbl="bgShp" presStyleIdx="0" presStyleCnt="2"/>
      <dgm:spPr/>
    </dgm:pt>
    <dgm:pt modelId="{839A4851-FB94-44B0-98CA-79DEE15F4C4C}" type="pres">
      <dgm:prSet presAssocID="{538E9FD2-A30B-431A-8F75-81742A52F73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 de données"/>
        </a:ext>
      </dgm:extLst>
    </dgm:pt>
    <dgm:pt modelId="{0245B0ED-9D72-4484-912C-769B62EB18C9}" type="pres">
      <dgm:prSet presAssocID="{538E9FD2-A30B-431A-8F75-81742A52F735}" presName="spaceRect" presStyleCnt="0"/>
      <dgm:spPr/>
    </dgm:pt>
    <dgm:pt modelId="{7B4F83BF-074F-4568-9513-DF8D5A9A2F0F}" type="pres">
      <dgm:prSet presAssocID="{538E9FD2-A30B-431A-8F75-81742A52F735}" presName="parTx" presStyleLbl="revTx" presStyleIdx="0" presStyleCnt="2">
        <dgm:presLayoutVars>
          <dgm:chMax val="0"/>
          <dgm:chPref val="0"/>
        </dgm:presLayoutVars>
      </dgm:prSet>
      <dgm:spPr/>
    </dgm:pt>
    <dgm:pt modelId="{01E2C4DB-1A74-4D7F-9462-9C69E82608F6}" type="pres">
      <dgm:prSet presAssocID="{9D4B5598-FE6A-4922-932B-432D20933021}" presName="sibTrans" presStyleCnt="0"/>
      <dgm:spPr/>
    </dgm:pt>
    <dgm:pt modelId="{174F0429-B8DD-4618-95EA-F925A7017F85}" type="pres">
      <dgm:prSet presAssocID="{04448D8D-7671-4B4E-915F-9D416E60977F}" presName="compNode" presStyleCnt="0"/>
      <dgm:spPr/>
    </dgm:pt>
    <dgm:pt modelId="{D4D470A6-065C-4F67-BEAD-F315BE221D04}" type="pres">
      <dgm:prSet presAssocID="{04448D8D-7671-4B4E-915F-9D416E60977F}" presName="bgRect" presStyleLbl="bgShp" presStyleIdx="1" presStyleCnt="2"/>
      <dgm:spPr/>
    </dgm:pt>
    <dgm:pt modelId="{B0CDF366-00B1-4CF1-95E0-38D0FD1300F4}" type="pres">
      <dgm:prSet presAssocID="{04448D8D-7671-4B4E-915F-9D416E60977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08DE996-B0E3-4A0C-A17D-3D814BDDD12F}" type="pres">
      <dgm:prSet presAssocID="{04448D8D-7671-4B4E-915F-9D416E60977F}" presName="spaceRect" presStyleCnt="0"/>
      <dgm:spPr/>
    </dgm:pt>
    <dgm:pt modelId="{23113466-1EF5-4ACA-A67A-81E25A73EE96}" type="pres">
      <dgm:prSet presAssocID="{04448D8D-7671-4B4E-915F-9D416E60977F}" presName="parTx" presStyleLbl="revTx" presStyleIdx="1" presStyleCnt="2">
        <dgm:presLayoutVars>
          <dgm:chMax val="0"/>
          <dgm:chPref val="0"/>
        </dgm:presLayoutVars>
      </dgm:prSet>
      <dgm:spPr/>
    </dgm:pt>
  </dgm:ptLst>
  <dgm:cxnLst>
    <dgm:cxn modelId="{5662EE20-B4CD-400D-A020-DD13F8CB83DF}" srcId="{0B054760-3E8A-4882-95EA-3A3BCF86583B}" destId="{538E9FD2-A30B-431A-8F75-81742A52F735}" srcOrd="0" destOrd="0" parTransId="{B8DA947D-3329-4C59-B1A9-36001891C248}" sibTransId="{9D4B5598-FE6A-4922-932B-432D20933021}"/>
    <dgm:cxn modelId="{8C303F2C-AA0F-624C-8494-88E7F431C49A}" type="presOf" srcId="{538E9FD2-A30B-431A-8F75-81742A52F735}" destId="{7B4F83BF-074F-4568-9513-DF8D5A9A2F0F}" srcOrd="0" destOrd="0" presId="urn:microsoft.com/office/officeart/2018/2/layout/IconVerticalSolidList"/>
    <dgm:cxn modelId="{D55A652F-5394-4DFE-B1BD-6C3BA4C2C363}" srcId="{0B054760-3E8A-4882-95EA-3A3BCF86583B}" destId="{04448D8D-7671-4B4E-915F-9D416E60977F}" srcOrd="1" destOrd="0" parTransId="{104EF512-4B22-4510-B497-2B6133C90C99}" sibTransId="{58AB590C-C418-4816-B61F-7F5FC940AFC8}"/>
    <dgm:cxn modelId="{F0C0FDDC-885A-0942-9C1C-5E05545A710D}" type="presOf" srcId="{0B054760-3E8A-4882-95EA-3A3BCF86583B}" destId="{F936952B-1BD5-4CF3-9818-2234846A0D36}" srcOrd="0" destOrd="0" presId="urn:microsoft.com/office/officeart/2018/2/layout/IconVerticalSolidList"/>
    <dgm:cxn modelId="{887F7CF0-EACF-1243-81D9-4631CC9779F6}" type="presOf" srcId="{04448D8D-7671-4B4E-915F-9D416E60977F}" destId="{23113466-1EF5-4ACA-A67A-81E25A73EE96}" srcOrd="0" destOrd="0" presId="urn:microsoft.com/office/officeart/2018/2/layout/IconVerticalSolidList"/>
    <dgm:cxn modelId="{25D2AADA-DE18-A942-BAA5-8841E9E535B5}" type="presParOf" srcId="{F936952B-1BD5-4CF3-9818-2234846A0D36}" destId="{25957E7F-9BE2-4BB4-A83D-B3EB0BD4DE36}" srcOrd="0" destOrd="0" presId="urn:microsoft.com/office/officeart/2018/2/layout/IconVerticalSolidList"/>
    <dgm:cxn modelId="{620A303C-9872-B242-AD1E-CEB7BE34ED32}" type="presParOf" srcId="{25957E7F-9BE2-4BB4-A83D-B3EB0BD4DE36}" destId="{CB482865-41C3-4433-B407-2F6DA0CE0AD5}" srcOrd="0" destOrd="0" presId="urn:microsoft.com/office/officeart/2018/2/layout/IconVerticalSolidList"/>
    <dgm:cxn modelId="{84AB885D-2483-F143-BA42-47AD451612E9}" type="presParOf" srcId="{25957E7F-9BE2-4BB4-A83D-B3EB0BD4DE36}" destId="{839A4851-FB94-44B0-98CA-79DEE15F4C4C}" srcOrd="1" destOrd="0" presId="urn:microsoft.com/office/officeart/2018/2/layout/IconVerticalSolidList"/>
    <dgm:cxn modelId="{94697B6F-F49A-F944-ABD8-AA6690D1A0C3}" type="presParOf" srcId="{25957E7F-9BE2-4BB4-A83D-B3EB0BD4DE36}" destId="{0245B0ED-9D72-4484-912C-769B62EB18C9}" srcOrd="2" destOrd="0" presId="urn:microsoft.com/office/officeart/2018/2/layout/IconVerticalSolidList"/>
    <dgm:cxn modelId="{51B2971E-2B6C-744C-B0EF-017903391D1C}" type="presParOf" srcId="{25957E7F-9BE2-4BB4-A83D-B3EB0BD4DE36}" destId="{7B4F83BF-074F-4568-9513-DF8D5A9A2F0F}" srcOrd="3" destOrd="0" presId="urn:microsoft.com/office/officeart/2018/2/layout/IconVerticalSolidList"/>
    <dgm:cxn modelId="{014059E5-53D7-334C-AECD-4C903C81FF7C}" type="presParOf" srcId="{F936952B-1BD5-4CF3-9818-2234846A0D36}" destId="{01E2C4DB-1A74-4D7F-9462-9C69E82608F6}" srcOrd="1" destOrd="0" presId="urn:microsoft.com/office/officeart/2018/2/layout/IconVerticalSolidList"/>
    <dgm:cxn modelId="{C9CE1B22-5C01-BF4F-B193-8F4F8233609D}" type="presParOf" srcId="{F936952B-1BD5-4CF3-9818-2234846A0D36}" destId="{174F0429-B8DD-4618-95EA-F925A7017F85}" srcOrd="2" destOrd="0" presId="urn:microsoft.com/office/officeart/2018/2/layout/IconVerticalSolidList"/>
    <dgm:cxn modelId="{E7762613-86A4-C048-833A-7FBE964FFA38}" type="presParOf" srcId="{174F0429-B8DD-4618-95EA-F925A7017F85}" destId="{D4D470A6-065C-4F67-BEAD-F315BE221D04}" srcOrd="0" destOrd="0" presId="urn:microsoft.com/office/officeart/2018/2/layout/IconVerticalSolidList"/>
    <dgm:cxn modelId="{ADB676E2-3390-1749-8126-D4020893C539}" type="presParOf" srcId="{174F0429-B8DD-4618-95EA-F925A7017F85}" destId="{B0CDF366-00B1-4CF1-95E0-38D0FD1300F4}" srcOrd="1" destOrd="0" presId="urn:microsoft.com/office/officeart/2018/2/layout/IconVerticalSolidList"/>
    <dgm:cxn modelId="{16CEEF35-B417-C245-A520-B6E205CFD4AB}" type="presParOf" srcId="{174F0429-B8DD-4618-95EA-F925A7017F85}" destId="{C08DE996-B0E3-4A0C-A17D-3D814BDDD12F}" srcOrd="2" destOrd="0" presId="urn:microsoft.com/office/officeart/2018/2/layout/IconVerticalSolidList"/>
    <dgm:cxn modelId="{F0941990-5039-9A47-8B5A-6BB96A0EEEF1}" type="presParOf" srcId="{174F0429-B8DD-4618-95EA-F925A7017F85}" destId="{23113466-1EF5-4ACA-A67A-81E25A73EE9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D0AFAE-8EAD-4E7B-AA3C-B01764AF6C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382FF86-CD91-4C4F-ACBB-5BEE46707021}">
      <dgm:prSet/>
      <dgm:spPr/>
      <dgm:t>
        <a:bodyPr/>
        <a:lstStyle/>
        <a:p>
          <a:pPr>
            <a:lnSpc>
              <a:spcPct val="100000"/>
            </a:lnSpc>
          </a:pPr>
          <a:r>
            <a:rPr lang="fr-FR" b="0" i="0"/>
            <a:t>Définir l'objectif.</a:t>
          </a:r>
          <a:endParaRPr lang="en-US"/>
        </a:p>
      </dgm:t>
    </dgm:pt>
    <dgm:pt modelId="{1A567374-B9F9-4B05-BB28-A11E704EDC14}" type="parTrans" cxnId="{2EED646F-C29C-483A-8E84-5D39F297F58A}">
      <dgm:prSet/>
      <dgm:spPr/>
      <dgm:t>
        <a:bodyPr/>
        <a:lstStyle/>
        <a:p>
          <a:endParaRPr lang="en-US"/>
        </a:p>
      </dgm:t>
    </dgm:pt>
    <dgm:pt modelId="{2696F7DE-C913-4477-A030-3373F2E3F8AB}" type="sibTrans" cxnId="{2EED646F-C29C-483A-8E84-5D39F297F58A}">
      <dgm:prSet/>
      <dgm:spPr/>
      <dgm:t>
        <a:bodyPr/>
        <a:lstStyle/>
        <a:p>
          <a:endParaRPr lang="en-US"/>
        </a:p>
      </dgm:t>
    </dgm:pt>
    <dgm:pt modelId="{87B19885-6D9F-4EB5-B0FB-18C5A73A7B0B}">
      <dgm:prSet/>
      <dgm:spPr/>
      <dgm:t>
        <a:bodyPr/>
        <a:lstStyle/>
        <a:p>
          <a:pPr>
            <a:lnSpc>
              <a:spcPct val="100000"/>
            </a:lnSpc>
          </a:pPr>
          <a:r>
            <a:rPr lang="fr-FR" b="0" i="0"/>
            <a:t>Collecter les données.</a:t>
          </a:r>
          <a:endParaRPr lang="en-US"/>
        </a:p>
      </dgm:t>
    </dgm:pt>
    <dgm:pt modelId="{9C7FDCE6-2ED1-4806-B1F9-43B2C741737F}" type="parTrans" cxnId="{5B7002A7-D784-47D9-9295-B0CA882BB88F}">
      <dgm:prSet/>
      <dgm:spPr/>
      <dgm:t>
        <a:bodyPr/>
        <a:lstStyle/>
        <a:p>
          <a:endParaRPr lang="en-US"/>
        </a:p>
      </dgm:t>
    </dgm:pt>
    <dgm:pt modelId="{358D5D49-BD48-4452-AF61-38D0BA0E97A3}" type="sibTrans" cxnId="{5B7002A7-D784-47D9-9295-B0CA882BB88F}">
      <dgm:prSet/>
      <dgm:spPr/>
      <dgm:t>
        <a:bodyPr/>
        <a:lstStyle/>
        <a:p>
          <a:endParaRPr lang="en-US"/>
        </a:p>
      </dgm:t>
    </dgm:pt>
    <dgm:pt modelId="{E064E16D-226A-458C-A99E-D842D3CEAAF2}">
      <dgm:prSet/>
      <dgm:spPr/>
      <dgm:t>
        <a:bodyPr/>
        <a:lstStyle/>
        <a:p>
          <a:pPr>
            <a:lnSpc>
              <a:spcPct val="100000"/>
            </a:lnSpc>
          </a:pPr>
          <a:r>
            <a:rPr lang="fr-FR" b="0" i="0"/>
            <a:t>Prétraiter les données : normalisation, tokenisation, lemmatisation, etc.</a:t>
          </a:r>
          <a:endParaRPr lang="en-US"/>
        </a:p>
      </dgm:t>
    </dgm:pt>
    <dgm:pt modelId="{86BCE0B8-C865-4CBF-A4D8-A045D4FAA2AD}" type="parTrans" cxnId="{25ACFD08-E623-4D0A-90EE-CE5ECDE77489}">
      <dgm:prSet/>
      <dgm:spPr/>
      <dgm:t>
        <a:bodyPr/>
        <a:lstStyle/>
        <a:p>
          <a:endParaRPr lang="en-US"/>
        </a:p>
      </dgm:t>
    </dgm:pt>
    <dgm:pt modelId="{57C57487-5E06-43CC-9734-02C46EAC882D}" type="sibTrans" cxnId="{25ACFD08-E623-4D0A-90EE-CE5ECDE77489}">
      <dgm:prSet/>
      <dgm:spPr/>
      <dgm:t>
        <a:bodyPr/>
        <a:lstStyle/>
        <a:p>
          <a:endParaRPr lang="en-US"/>
        </a:p>
      </dgm:t>
    </dgm:pt>
    <dgm:pt modelId="{176F3F43-2334-46B9-939B-03EEC8FB30FF}">
      <dgm:prSet/>
      <dgm:spPr/>
      <dgm:t>
        <a:bodyPr/>
        <a:lstStyle/>
        <a:p>
          <a:pPr>
            <a:lnSpc>
              <a:spcPct val="100000"/>
            </a:lnSpc>
          </a:pPr>
          <a:r>
            <a:rPr lang="fr-FR" b="0" i="0"/>
            <a:t>Choisir l'architecture du modèle (GAN, VAE, Transformers, etc.).</a:t>
          </a:r>
          <a:endParaRPr lang="en-US"/>
        </a:p>
      </dgm:t>
    </dgm:pt>
    <dgm:pt modelId="{5B9D9445-4E40-4F29-868C-E1FF6EC24190}" type="parTrans" cxnId="{A33A8643-F993-4634-8AA3-0F631D2EF74A}">
      <dgm:prSet/>
      <dgm:spPr/>
      <dgm:t>
        <a:bodyPr/>
        <a:lstStyle/>
        <a:p>
          <a:endParaRPr lang="en-US"/>
        </a:p>
      </dgm:t>
    </dgm:pt>
    <dgm:pt modelId="{C6CA31BC-0912-467A-B536-C9BA4CC2DB15}" type="sibTrans" cxnId="{A33A8643-F993-4634-8AA3-0F631D2EF74A}">
      <dgm:prSet/>
      <dgm:spPr/>
      <dgm:t>
        <a:bodyPr/>
        <a:lstStyle/>
        <a:p>
          <a:endParaRPr lang="en-US"/>
        </a:p>
      </dgm:t>
    </dgm:pt>
    <dgm:pt modelId="{9BE553D0-4E49-464D-99BC-06FD7471019F}">
      <dgm:prSet/>
      <dgm:spPr/>
      <dgm:t>
        <a:bodyPr/>
        <a:lstStyle/>
        <a:p>
          <a:pPr>
            <a:lnSpc>
              <a:spcPct val="100000"/>
            </a:lnSpc>
          </a:pPr>
          <a:r>
            <a:rPr lang="fr-FR" b="0" i="0"/>
            <a:t>Construire le modèle avec des frameworks comme TensorFlow, PyTorch ou Keras.</a:t>
          </a:r>
          <a:endParaRPr lang="en-US"/>
        </a:p>
      </dgm:t>
    </dgm:pt>
    <dgm:pt modelId="{976B34C9-24F8-4235-BC56-681B2DE6033F}" type="parTrans" cxnId="{B5B17E63-7B39-4823-8A9B-ABAF8AB6A99A}">
      <dgm:prSet/>
      <dgm:spPr/>
      <dgm:t>
        <a:bodyPr/>
        <a:lstStyle/>
        <a:p>
          <a:endParaRPr lang="en-US"/>
        </a:p>
      </dgm:t>
    </dgm:pt>
    <dgm:pt modelId="{A8140054-5352-4A35-820A-BDF73954034B}" type="sibTrans" cxnId="{B5B17E63-7B39-4823-8A9B-ABAF8AB6A99A}">
      <dgm:prSet/>
      <dgm:spPr/>
      <dgm:t>
        <a:bodyPr/>
        <a:lstStyle/>
        <a:p>
          <a:endParaRPr lang="en-US"/>
        </a:p>
      </dgm:t>
    </dgm:pt>
    <dgm:pt modelId="{9B643E8A-872E-4874-B98E-605FD02F9940}">
      <dgm:prSet/>
      <dgm:spPr/>
      <dgm:t>
        <a:bodyPr/>
        <a:lstStyle/>
        <a:p>
          <a:pPr>
            <a:lnSpc>
              <a:spcPct val="100000"/>
            </a:lnSpc>
          </a:pPr>
          <a:r>
            <a:rPr lang="fr-FR" b="0" i="0"/>
            <a:t>Évaluer les performances : analyse de la vraisemblance, SSIM (Structural Similarity Index).</a:t>
          </a:r>
          <a:endParaRPr lang="en-US"/>
        </a:p>
      </dgm:t>
    </dgm:pt>
    <dgm:pt modelId="{488B4B1F-4774-4191-97D9-3C0A246E9B2C}" type="parTrans" cxnId="{CE8BE9C3-69D2-4C05-A4E7-125B8752B00A}">
      <dgm:prSet/>
      <dgm:spPr/>
      <dgm:t>
        <a:bodyPr/>
        <a:lstStyle/>
        <a:p>
          <a:endParaRPr lang="en-US"/>
        </a:p>
      </dgm:t>
    </dgm:pt>
    <dgm:pt modelId="{3752624F-9430-44B5-A8B1-D531E22D82BD}" type="sibTrans" cxnId="{CE8BE9C3-69D2-4C05-A4E7-125B8752B00A}">
      <dgm:prSet/>
      <dgm:spPr/>
      <dgm:t>
        <a:bodyPr/>
        <a:lstStyle/>
        <a:p>
          <a:endParaRPr lang="en-US"/>
        </a:p>
      </dgm:t>
    </dgm:pt>
    <dgm:pt modelId="{92EE1C40-7C89-40AB-99F9-210E480F4A11}">
      <dgm:prSet/>
      <dgm:spPr/>
      <dgm:t>
        <a:bodyPr/>
        <a:lstStyle/>
        <a:p>
          <a:pPr>
            <a:lnSpc>
              <a:spcPct val="100000"/>
            </a:lnSpc>
          </a:pPr>
          <a:r>
            <a:rPr lang="fr-FR" b="0" i="0"/>
            <a:t>Déployer le modèle.</a:t>
          </a:r>
          <a:endParaRPr lang="en-US"/>
        </a:p>
      </dgm:t>
    </dgm:pt>
    <dgm:pt modelId="{54DB5308-8055-43B8-849D-AF9CE7B29392}" type="parTrans" cxnId="{17EA3C2A-33A0-4639-9281-DC5563A07027}">
      <dgm:prSet/>
      <dgm:spPr/>
      <dgm:t>
        <a:bodyPr/>
        <a:lstStyle/>
        <a:p>
          <a:endParaRPr lang="en-US"/>
        </a:p>
      </dgm:t>
    </dgm:pt>
    <dgm:pt modelId="{C3AF44EC-DE8A-4A52-A6F3-DBC26AD7AEF3}" type="sibTrans" cxnId="{17EA3C2A-33A0-4639-9281-DC5563A07027}">
      <dgm:prSet/>
      <dgm:spPr/>
      <dgm:t>
        <a:bodyPr/>
        <a:lstStyle/>
        <a:p>
          <a:endParaRPr lang="en-US"/>
        </a:p>
      </dgm:t>
    </dgm:pt>
    <dgm:pt modelId="{E55F6570-D461-4CE6-9A7D-B7D66CD9C152}" type="pres">
      <dgm:prSet presAssocID="{5CD0AFAE-8EAD-4E7B-AA3C-B01764AF6C31}" presName="root" presStyleCnt="0">
        <dgm:presLayoutVars>
          <dgm:dir/>
          <dgm:resizeHandles val="exact"/>
        </dgm:presLayoutVars>
      </dgm:prSet>
      <dgm:spPr/>
    </dgm:pt>
    <dgm:pt modelId="{2B8636C2-6F71-427D-B3D3-91ACF8AFAACF}" type="pres">
      <dgm:prSet presAssocID="{D382FF86-CD91-4C4F-ACBB-5BEE46707021}" presName="compNode" presStyleCnt="0"/>
      <dgm:spPr/>
    </dgm:pt>
    <dgm:pt modelId="{5F2ED3F8-E9A9-494E-A6E6-2DECD7B9A8C0}" type="pres">
      <dgm:prSet presAssocID="{D382FF86-CD91-4C4F-ACBB-5BEE46707021}" presName="bgRect" presStyleLbl="bgShp" presStyleIdx="0" presStyleCnt="7"/>
      <dgm:spPr/>
    </dgm:pt>
    <dgm:pt modelId="{35F978B9-F21A-4F04-B11B-9CD849E3546B}" type="pres">
      <dgm:prSet presAssocID="{D382FF86-CD91-4C4F-ACBB-5BEE4670702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uzzle"/>
        </a:ext>
      </dgm:extLst>
    </dgm:pt>
    <dgm:pt modelId="{CA94964E-CA83-4B94-BCC9-8F057C9E2F7D}" type="pres">
      <dgm:prSet presAssocID="{D382FF86-CD91-4C4F-ACBB-5BEE46707021}" presName="spaceRect" presStyleCnt="0"/>
      <dgm:spPr/>
    </dgm:pt>
    <dgm:pt modelId="{82E3C6DE-A16D-46F5-996C-3E68E6A6E630}" type="pres">
      <dgm:prSet presAssocID="{D382FF86-CD91-4C4F-ACBB-5BEE46707021}" presName="parTx" presStyleLbl="revTx" presStyleIdx="0" presStyleCnt="7">
        <dgm:presLayoutVars>
          <dgm:chMax val="0"/>
          <dgm:chPref val="0"/>
        </dgm:presLayoutVars>
      </dgm:prSet>
      <dgm:spPr/>
    </dgm:pt>
    <dgm:pt modelId="{D0DC0408-1AE5-4154-AD9C-0D14FA3CE562}" type="pres">
      <dgm:prSet presAssocID="{2696F7DE-C913-4477-A030-3373F2E3F8AB}" presName="sibTrans" presStyleCnt="0"/>
      <dgm:spPr/>
    </dgm:pt>
    <dgm:pt modelId="{E89BE1CE-7406-458F-8E80-7E0930781162}" type="pres">
      <dgm:prSet presAssocID="{87B19885-6D9F-4EB5-B0FB-18C5A73A7B0B}" presName="compNode" presStyleCnt="0"/>
      <dgm:spPr/>
    </dgm:pt>
    <dgm:pt modelId="{B618B240-033A-4EDB-8B4F-BD0FAC293367}" type="pres">
      <dgm:prSet presAssocID="{87B19885-6D9F-4EB5-B0FB-18C5A73A7B0B}" presName="bgRect" presStyleLbl="bgShp" presStyleIdx="1" presStyleCnt="7"/>
      <dgm:spPr/>
    </dgm:pt>
    <dgm:pt modelId="{BE7EC73B-BC40-4BA3-A270-20032FDB0A8C}" type="pres">
      <dgm:prSet presAssocID="{87B19885-6D9F-4EB5-B0FB-18C5A73A7B0B}"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enn Diagram"/>
        </a:ext>
      </dgm:extLst>
    </dgm:pt>
    <dgm:pt modelId="{44F3276E-9C42-44C4-89FE-25116B3AF83D}" type="pres">
      <dgm:prSet presAssocID="{87B19885-6D9F-4EB5-B0FB-18C5A73A7B0B}" presName="spaceRect" presStyleCnt="0"/>
      <dgm:spPr/>
    </dgm:pt>
    <dgm:pt modelId="{0139E5C2-4A03-4485-807E-B44A9A73EB42}" type="pres">
      <dgm:prSet presAssocID="{87B19885-6D9F-4EB5-B0FB-18C5A73A7B0B}" presName="parTx" presStyleLbl="revTx" presStyleIdx="1" presStyleCnt="7">
        <dgm:presLayoutVars>
          <dgm:chMax val="0"/>
          <dgm:chPref val="0"/>
        </dgm:presLayoutVars>
      </dgm:prSet>
      <dgm:spPr/>
    </dgm:pt>
    <dgm:pt modelId="{5688C24C-C08C-4323-880F-0E70927F51C6}" type="pres">
      <dgm:prSet presAssocID="{358D5D49-BD48-4452-AF61-38D0BA0E97A3}" presName="sibTrans" presStyleCnt="0"/>
      <dgm:spPr/>
    </dgm:pt>
    <dgm:pt modelId="{F089F698-FFBE-4A8B-8148-A8128A843FD3}" type="pres">
      <dgm:prSet presAssocID="{E064E16D-226A-458C-A99E-D842D3CEAAF2}" presName="compNode" presStyleCnt="0"/>
      <dgm:spPr/>
    </dgm:pt>
    <dgm:pt modelId="{76F1BD70-9427-43A8-A51B-3CAA948AD767}" type="pres">
      <dgm:prSet presAssocID="{E064E16D-226A-458C-A99E-D842D3CEAAF2}" presName="bgRect" presStyleLbl="bgShp" presStyleIdx="2" presStyleCnt="7"/>
      <dgm:spPr/>
    </dgm:pt>
    <dgm:pt modelId="{BE3F863F-19C4-49B9-8D41-826DB8ED1AEB}" type="pres">
      <dgm:prSet presAssocID="{E064E16D-226A-458C-A99E-D842D3CEAAF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agramme de flux"/>
        </a:ext>
      </dgm:extLst>
    </dgm:pt>
    <dgm:pt modelId="{3C4BB071-DB78-425A-AC7C-5763C6212BBD}" type="pres">
      <dgm:prSet presAssocID="{E064E16D-226A-458C-A99E-D842D3CEAAF2}" presName="spaceRect" presStyleCnt="0"/>
      <dgm:spPr/>
    </dgm:pt>
    <dgm:pt modelId="{BF1C2CCB-A5BB-4CDF-97FB-67493F71B3E2}" type="pres">
      <dgm:prSet presAssocID="{E064E16D-226A-458C-A99E-D842D3CEAAF2}" presName="parTx" presStyleLbl="revTx" presStyleIdx="2" presStyleCnt="7">
        <dgm:presLayoutVars>
          <dgm:chMax val="0"/>
          <dgm:chPref val="0"/>
        </dgm:presLayoutVars>
      </dgm:prSet>
      <dgm:spPr/>
    </dgm:pt>
    <dgm:pt modelId="{5DF648B6-58FF-4F29-9B48-2FFA37105AF2}" type="pres">
      <dgm:prSet presAssocID="{57C57487-5E06-43CC-9734-02C46EAC882D}" presName="sibTrans" presStyleCnt="0"/>
      <dgm:spPr/>
    </dgm:pt>
    <dgm:pt modelId="{DF1B62A5-3553-4FC1-AE75-E457A28CB2C9}" type="pres">
      <dgm:prSet presAssocID="{176F3F43-2334-46B9-939B-03EEC8FB30FF}" presName="compNode" presStyleCnt="0"/>
      <dgm:spPr/>
    </dgm:pt>
    <dgm:pt modelId="{B31CDD36-53EB-4CD8-9F47-A4CC81C48CB5}" type="pres">
      <dgm:prSet presAssocID="{176F3F43-2334-46B9-939B-03EEC8FB30FF}" presName="bgRect" presStyleLbl="bgShp" presStyleIdx="3" presStyleCnt="7"/>
      <dgm:spPr/>
    </dgm:pt>
    <dgm:pt modelId="{56620399-23E4-42F3-A81E-1913FB2199F6}" type="pres">
      <dgm:prSet presAssocID="{176F3F43-2334-46B9-939B-03EEC8FB30F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Électricien"/>
        </a:ext>
      </dgm:extLst>
    </dgm:pt>
    <dgm:pt modelId="{36D0246B-F2EA-4F4F-937B-94C693D69175}" type="pres">
      <dgm:prSet presAssocID="{176F3F43-2334-46B9-939B-03EEC8FB30FF}" presName="spaceRect" presStyleCnt="0"/>
      <dgm:spPr/>
    </dgm:pt>
    <dgm:pt modelId="{1D105D4E-7B7C-410B-B5D4-E4ED6B13DA56}" type="pres">
      <dgm:prSet presAssocID="{176F3F43-2334-46B9-939B-03EEC8FB30FF}" presName="parTx" presStyleLbl="revTx" presStyleIdx="3" presStyleCnt="7">
        <dgm:presLayoutVars>
          <dgm:chMax val="0"/>
          <dgm:chPref val="0"/>
        </dgm:presLayoutVars>
      </dgm:prSet>
      <dgm:spPr/>
    </dgm:pt>
    <dgm:pt modelId="{7EE7AFE9-1089-4D5E-863E-BAD4F6788834}" type="pres">
      <dgm:prSet presAssocID="{C6CA31BC-0912-467A-B536-C9BA4CC2DB15}" presName="sibTrans" presStyleCnt="0"/>
      <dgm:spPr/>
    </dgm:pt>
    <dgm:pt modelId="{846EE36D-05B7-400B-B8D3-F3D26700C4FF}" type="pres">
      <dgm:prSet presAssocID="{9BE553D0-4E49-464D-99BC-06FD7471019F}" presName="compNode" presStyleCnt="0"/>
      <dgm:spPr/>
    </dgm:pt>
    <dgm:pt modelId="{6AE61158-4328-4609-9F58-D498C8FC7D0D}" type="pres">
      <dgm:prSet presAssocID="{9BE553D0-4E49-464D-99BC-06FD7471019F}" presName="bgRect" presStyleLbl="bgShp" presStyleIdx="4" presStyleCnt="7"/>
      <dgm:spPr/>
    </dgm:pt>
    <dgm:pt modelId="{AAD1AFE2-0C36-4B27-B08B-900DBD7393E2}" type="pres">
      <dgm:prSet presAssocID="{9BE553D0-4E49-464D-99BC-06FD7471019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5B9E1B82-11C0-4F68-AF27-CC49F579868A}" type="pres">
      <dgm:prSet presAssocID="{9BE553D0-4E49-464D-99BC-06FD7471019F}" presName="spaceRect" presStyleCnt="0"/>
      <dgm:spPr/>
    </dgm:pt>
    <dgm:pt modelId="{265B8839-E2B5-4061-9D99-7BD321ECEA83}" type="pres">
      <dgm:prSet presAssocID="{9BE553D0-4E49-464D-99BC-06FD7471019F}" presName="parTx" presStyleLbl="revTx" presStyleIdx="4" presStyleCnt="7">
        <dgm:presLayoutVars>
          <dgm:chMax val="0"/>
          <dgm:chPref val="0"/>
        </dgm:presLayoutVars>
      </dgm:prSet>
      <dgm:spPr/>
    </dgm:pt>
    <dgm:pt modelId="{BBFC1FF0-B1C9-4B6E-A3C4-B441E15EA493}" type="pres">
      <dgm:prSet presAssocID="{A8140054-5352-4A35-820A-BDF73954034B}" presName="sibTrans" presStyleCnt="0"/>
      <dgm:spPr/>
    </dgm:pt>
    <dgm:pt modelId="{68A0F672-7C9E-4747-9F12-CE2BD81F37F3}" type="pres">
      <dgm:prSet presAssocID="{9B643E8A-872E-4874-B98E-605FD02F9940}" presName="compNode" presStyleCnt="0"/>
      <dgm:spPr/>
    </dgm:pt>
    <dgm:pt modelId="{4AD80CD8-2D71-454E-9422-6B65E3BAB856}" type="pres">
      <dgm:prSet presAssocID="{9B643E8A-872E-4874-B98E-605FD02F9940}" presName="bgRect" presStyleLbl="bgShp" presStyleIdx="5" presStyleCnt="7"/>
      <dgm:spPr/>
    </dgm:pt>
    <dgm:pt modelId="{F4CCAE3E-8980-4FCA-8757-E392EC4ADB05}" type="pres">
      <dgm:prSet presAssocID="{9B643E8A-872E-4874-B98E-605FD02F994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é"/>
        </a:ext>
      </dgm:extLst>
    </dgm:pt>
    <dgm:pt modelId="{CC470823-C8FE-47EF-98EF-3D24BA35A440}" type="pres">
      <dgm:prSet presAssocID="{9B643E8A-872E-4874-B98E-605FD02F9940}" presName="spaceRect" presStyleCnt="0"/>
      <dgm:spPr/>
    </dgm:pt>
    <dgm:pt modelId="{2B00DAE2-5781-446D-B036-642014A8FDB2}" type="pres">
      <dgm:prSet presAssocID="{9B643E8A-872E-4874-B98E-605FD02F9940}" presName="parTx" presStyleLbl="revTx" presStyleIdx="5" presStyleCnt="7">
        <dgm:presLayoutVars>
          <dgm:chMax val="0"/>
          <dgm:chPref val="0"/>
        </dgm:presLayoutVars>
      </dgm:prSet>
      <dgm:spPr/>
    </dgm:pt>
    <dgm:pt modelId="{AF9569C7-71C9-44C3-9F8C-459ADEB7205D}" type="pres">
      <dgm:prSet presAssocID="{3752624F-9430-44B5-A8B1-D531E22D82BD}" presName="sibTrans" presStyleCnt="0"/>
      <dgm:spPr/>
    </dgm:pt>
    <dgm:pt modelId="{330061FA-43FF-4538-8E20-B9B68BFEB66A}" type="pres">
      <dgm:prSet presAssocID="{92EE1C40-7C89-40AB-99F9-210E480F4A11}" presName="compNode" presStyleCnt="0"/>
      <dgm:spPr/>
    </dgm:pt>
    <dgm:pt modelId="{06D196B5-FF0A-4795-AFD2-DDBB1C9381AE}" type="pres">
      <dgm:prSet presAssocID="{92EE1C40-7C89-40AB-99F9-210E480F4A11}" presName="bgRect" presStyleLbl="bgShp" presStyleIdx="6" presStyleCnt="7"/>
      <dgm:spPr/>
    </dgm:pt>
    <dgm:pt modelId="{1A8CFCC8-6643-4174-810F-9E77EAE44C86}" type="pres">
      <dgm:prSet presAssocID="{92EE1C40-7C89-40AB-99F9-210E480F4A1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Engrenages"/>
        </a:ext>
      </dgm:extLst>
    </dgm:pt>
    <dgm:pt modelId="{BBCCB5AC-B062-4935-B053-499305A5C572}" type="pres">
      <dgm:prSet presAssocID="{92EE1C40-7C89-40AB-99F9-210E480F4A11}" presName="spaceRect" presStyleCnt="0"/>
      <dgm:spPr/>
    </dgm:pt>
    <dgm:pt modelId="{49375ED2-8AD1-4258-8051-51E072A7C27D}" type="pres">
      <dgm:prSet presAssocID="{92EE1C40-7C89-40AB-99F9-210E480F4A11}" presName="parTx" presStyleLbl="revTx" presStyleIdx="6" presStyleCnt="7">
        <dgm:presLayoutVars>
          <dgm:chMax val="0"/>
          <dgm:chPref val="0"/>
        </dgm:presLayoutVars>
      </dgm:prSet>
      <dgm:spPr/>
    </dgm:pt>
  </dgm:ptLst>
  <dgm:cxnLst>
    <dgm:cxn modelId="{EF821705-5EA7-436B-BCBC-EA79CCC87A6F}" type="presOf" srcId="{5CD0AFAE-8EAD-4E7B-AA3C-B01764AF6C31}" destId="{E55F6570-D461-4CE6-9A7D-B7D66CD9C152}" srcOrd="0" destOrd="0" presId="urn:microsoft.com/office/officeart/2018/2/layout/IconVerticalSolidList"/>
    <dgm:cxn modelId="{25ACFD08-E623-4D0A-90EE-CE5ECDE77489}" srcId="{5CD0AFAE-8EAD-4E7B-AA3C-B01764AF6C31}" destId="{E064E16D-226A-458C-A99E-D842D3CEAAF2}" srcOrd="2" destOrd="0" parTransId="{86BCE0B8-C865-4CBF-A4D8-A045D4FAA2AD}" sibTransId="{57C57487-5E06-43CC-9734-02C46EAC882D}"/>
    <dgm:cxn modelId="{65D40C1C-13D6-440A-8DA0-2A81E1E0EC6D}" type="presOf" srcId="{D382FF86-CD91-4C4F-ACBB-5BEE46707021}" destId="{82E3C6DE-A16D-46F5-996C-3E68E6A6E630}" srcOrd="0" destOrd="0" presId="urn:microsoft.com/office/officeart/2018/2/layout/IconVerticalSolidList"/>
    <dgm:cxn modelId="{17EA3C2A-33A0-4639-9281-DC5563A07027}" srcId="{5CD0AFAE-8EAD-4E7B-AA3C-B01764AF6C31}" destId="{92EE1C40-7C89-40AB-99F9-210E480F4A11}" srcOrd="6" destOrd="0" parTransId="{54DB5308-8055-43B8-849D-AF9CE7B29392}" sibTransId="{C3AF44EC-DE8A-4A52-A6F3-DBC26AD7AEF3}"/>
    <dgm:cxn modelId="{2BD81033-3FC5-476E-8D5B-95F495F5020C}" type="presOf" srcId="{87B19885-6D9F-4EB5-B0FB-18C5A73A7B0B}" destId="{0139E5C2-4A03-4485-807E-B44A9A73EB42}" srcOrd="0" destOrd="0" presId="urn:microsoft.com/office/officeart/2018/2/layout/IconVerticalSolidList"/>
    <dgm:cxn modelId="{A33A8643-F993-4634-8AA3-0F631D2EF74A}" srcId="{5CD0AFAE-8EAD-4E7B-AA3C-B01764AF6C31}" destId="{176F3F43-2334-46B9-939B-03EEC8FB30FF}" srcOrd="3" destOrd="0" parTransId="{5B9D9445-4E40-4F29-868C-E1FF6EC24190}" sibTransId="{C6CA31BC-0912-467A-B536-C9BA4CC2DB15}"/>
    <dgm:cxn modelId="{B5B17E63-7B39-4823-8A9B-ABAF8AB6A99A}" srcId="{5CD0AFAE-8EAD-4E7B-AA3C-B01764AF6C31}" destId="{9BE553D0-4E49-464D-99BC-06FD7471019F}" srcOrd="4" destOrd="0" parTransId="{976B34C9-24F8-4235-BC56-681B2DE6033F}" sibTransId="{A8140054-5352-4A35-820A-BDF73954034B}"/>
    <dgm:cxn modelId="{C0D94566-0BBD-417A-9ADE-7BE059B4DEFF}" type="presOf" srcId="{92EE1C40-7C89-40AB-99F9-210E480F4A11}" destId="{49375ED2-8AD1-4258-8051-51E072A7C27D}" srcOrd="0" destOrd="0" presId="urn:microsoft.com/office/officeart/2018/2/layout/IconVerticalSolidList"/>
    <dgm:cxn modelId="{2EED646F-C29C-483A-8E84-5D39F297F58A}" srcId="{5CD0AFAE-8EAD-4E7B-AA3C-B01764AF6C31}" destId="{D382FF86-CD91-4C4F-ACBB-5BEE46707021}" srcOrd="0" destOrd="0" parTransId="{1A567374-B9F9-4B05-BB28-A11E704EDC14}" sibTransId="{2696F7DE-C913-4477-A030-3373F2E3F8AB}"/>
    <dgm:cxn modelId="{29AC9784-1EA6-416A-B30C-7D933590D2E4}" type="presOf" srcId="{9BE553D0-4E49-464D-99BC-06FD7471019F}" destId="{265B8839-E2B5-4061-9D99-7BD321ECEA83}" srcOrd="0" destOrd="0" presId="urn:microsoft.com/office/officeart/2018/2/layout/IconVerticalSolidList"/>
    <dgm:cxn modelId="{9D38EB91-0EFE-49C5-8B3E-349590E34BF0}" type="presOf" srcId="{9B643E8A-872E-4874-B98E-605FD02F9940}" destId="{2B00DAE2-5781-446D-B036-642014A8FDB2}" srcOrd="0" destOrd="0" presId="urn:microsoft.com/office/officeart/2018/2/layout/IconVerticalSolidList"/>
    <dgm:cxn modelId="{5B7002A7-D784-47D9-9295-B0CA882BB88F}" srcId="{5CD0AFAE-8EAD-4E7B-AA3C-B01764AF6C31}" destId="{87B19885-6D9F-4EB5-B0FB-18C5A73A7B0B}" srcOrd="1" destOrd="0" parTransId="{9C7FDCE6-2ED1-4806-B1F9-43B2C741737F}" sibTransId="{358D5D49-BD48-4452-AF61-38D0BA0E97A3}"/>
    <dgm:cxn modelId="{17F4DFBC-DE3B-41BA-AB78-A23D4DD477C2}" type="presOf" srcId="{E064E16D-226A-458C-A99E-D842D3CEAAF2}" destId="{BF1C2CCB-A5BB-4CDF-97FB-67493F71B3E2}" srcOrd="0" destOrd="0" presId="urn:microsoft.com/office/officeart/2018/2/layout/IconVerticalSolidList"/>
    <dgm:cxn modelId="{20077DBD-F8C8-463F-AD03-0586BB7E7CB1}" type="presOf" srcId="{176F3F43-2334-46B9-939B-03EEC8FB30FF}" destId="{1D105D4E-7B7C-410B-B5D4-E4ED6B13DA56}" srcOrd="0" destOrd="0" presId="urn:microsoft.com/office/officeart/2018/2/layout/IconVerticalSolidList"/>
    <dgm:cxn modelId="{CE8BE9C3-69D2-4C05-A4E7-125B8752B00A}" srcId="{5CD0AFAE-8EAD-4E7B-AA3C-B01764AF6C31}" destId="{9B643E8A-872E-4874-B98E-605FD02F9940}" srcOrd="5" destOrd="0" parTransId="{488B4B1F-4774-4191-97D9-3C0A246E9B2C}" sibTransId="{3752624F-9430-44B5-A8B1-D531E22D82BD}"/>
    <dgm:cxn modelId="{17BBDC7E-2C23-4974-AE30-27683A021958}" type="presParOf" srcId="{E55F6570-D461-4CE6-9A7D-B7D66CD9C152}" destId="{2B8636C2-6F71-427D-B3D3-91ACF8AFAACF}" srcOrd="0" destOrd="0" presId="urn:microsoft.com/office/officeart/2018/2/layout/IconVerticalSolidList"/>
    <dgm:cxn modelId="{339EE862-2096-4C69-AE38-BE0033ABA51F}" type="presParOf" srcId="{2B8636C2-6F71-427D-B3D3-91ACF8AFAACF}" destId="{5F2ED3F8-E9A9-494E-A6E6-2DECD7B9A8C0}" srcOrd="0" destOrd="0" presId="urn:microsoft.com/office/officeart/2018/2/layout/IconVerticalSolidList"/>
    <dgm:cxn modelId="{F6073268-A56C-460B-ADC0-559FCA2A2A50}" type="presParOf" srcId="{2B8636C2-6F71-427D-B3D3-91ACF8AFAACF}" destId="{35F978B9-F21A-4F04-B11B-9CD849E3546B}" srcOrd="1" destOrd="0" presId="urn:microsoft.com/office/officeart/2018/2/layout/IconVerticalSolidList"/>
    <dgm:cxn modelId="{19CFE348-CF7D-488B-881C-82C363DBB7CA}" type="presParOf" srcId="{2B8636C2-6F71-427D-B3D3-91ACF8AFAACF}" destId="{CA94964E-CA83-4B94-BCC9-8F057C9E2F7D}" srcOrd="2" destOrd="0" presId="urn:microsoft.com/office/officeart/2018/2/layout/IconVerticalSolidList"/>
    <dgm:cxn modelId="{2B3DB266-6CD6-49DC-9177-FB98F0AB7F69}" type="presParOf" srcId="{2B8636C2-6F71-427D-B3D3-91ACF8AFAACF}" destId="{82E3C6DE-A16D-46F5-996C-3E68E6A6E630}" srcOrd="3" destOrd="0" presId="urn:microsoft.com/office/officeart/2018/2/layout/IconVerticalSolidList"/>
    <dgm:cxn modelId="{CA572A69-2A18-4219-A631-41C0557C5F60}" type="presParOf" srcId="{E55F6570-D461-4CE6-9A7D-B7D66CD9C152}" destId="{D0DC0408-1AE5-4154-AD9C-0D14FA3CE562}" srcOrd="1" destOrd="0" presId="urn:microsoft.com/office/officeart/2018/2/layout/IconVerticalSolidList"/>
    <dgm:cxn modelId="{0322A26C-B8F6-4680-ACC6-45D0BF453F2B}" type="presParOf" srcId="{E55F6570-D461-4CE6-9A7D-B7D66CD9C152}" destId="{E89BE1CE-7406-458F-8E80-7E0930781162}" srcOrd="2" destOrd="0" presId="urn:microsoft.com/office/officeart/2018/2/layout/IconVerticalSolidList"/>
    <dgm:cxn modelId="{85396F4F-0CB0-458F-8A42-19DE309707CC}" type="presParOf" srcId="{E89BE1CE-7406-458F-8E80-7E0930781162}" destId="{B618B240-033A-4EDB-8B4F-BD0FAC293367}" srcOrd="0" destOrd="0" presId="urn:microsoft.com/office/officeart/2018/2/layout/IconVerticalSolidList"/>
    <dgm:cxn modelId="{206CDA5A-87EA-451D-8BE8-7C1043992CF5}" type="presParOf" srcId="{E89BE1CE-7406-458F-8E80-7E0930781162}" destId="{BE7EC73B-BC40-4BA3-A270-20032FDB0A8C}" srcOrd="1" destOrd="0" presId="urn:microsoft.com/office/officeart/2018/2/layout/IconVerticalSolidList"/>
    <dgm:cxn modelId="{9FB9CC77-EFB5-4C0B-B6C9-7A5830A498E9}" type="presParOf" srcId="{E89BE1CE-7406-458F-8E80-7E0930781162}" destId="{44F3276E-9C42-44C4-89FE-25116B3AF83D}" srcOrd="2" destOrd="0" presId="urn:microsoft.com/office/officeart/2018/2/layout/IconVerticalSolidList"/>
    <dgm:cxn modelId="{227A5929-E513-4D33-A057-67FDE88306BE}" type="presParOf" srcId="{E89BE1CE-7406-458F-8E80-7E0930781162}" destId="{0139E5C2-4A03-4485-807E-B44A9A73EB42}" srcOrd="3" destOrd="0" presId="urn:microsoft.com/office/officeart/2018/2/layout/IconVerticalSolidList"/>
    <dgm:cxn modelId="{79C0EDDA-9E8E-459A-9131-8E6B31618867}" type="presParOf" srcId="{E55F6570-D461-4CE6-9A7D-B7D66CD9C152}" destId="{5688C24C-C08C-4323-880F-0E70927F51C6}" srcOrd="3" destOrd="0" presId="urn:microsoft.com/office/officeart/2018/2/layout/IconVerticalSolidList"/>
    <dgm:cxn modelId="{E80759C0-D070-43B2-9F78-FFC5266C044D}" type="presParOf" srcId="{E55F6570-D461-4CE6-9A7D-B7D66CD9C152}" destId="{F089F698-FFBE-4A8B-8148-A8128A843FD3}" srcOrd="4" destOrd="0" presId="urn:microsoft.com/office/officeart/2018/2/layout/IconVerticalSolidList"/>
    <dgm:cxn modelId="{EC24B9F3-0ADC-41E4-A6CE-D2C5ADDCC4A4}" type="presParOf" srcId="{F089F698-FFBE-4A8B-8148-A8128A843FD3}" destId="{76F1BD70-9427-43A8-A51B-3CAA948AD767}" srcOrd="0" destOrd="0" presId="urn:microsoft.com/office/officeart/2018/2/layout/IconVerticalSolidList"/>
    <dgm:cxn modelId="{B6E06E5A-7DF6-4853-B6C9-B7494688B85E}" type="presParOf" srcId="{F089F698-FFBE-4A8B-8148-A8128A843FD3}" destId="{BE3F863F-19C4-49B9-8D41-826DB8ED1AEB}" srcOrd="1" destOrd="0" presId="urn:microsoft.com/office/officeart/2018/2/layout/IconVerticalSolidList"/>
    <dgm:cxn modelId="{D759F847-3DCD-4E4C-A9B1-68543A427114}" type="presParOf" srcId="{F089F698-FFBE-4A8B-8148-A8128A843FD3}" destId="{3C4BB071-DB78-425A-AC7C-5763C6212BBD}" srcOrd="2" destOrd="0" presId="urn:microsoft.com/office/officeart/2018/2/layout/IconVerticalSolidList"/>
    <dgm:cxn modelId="{C86CC5FA-C196-47BF-B522-B933CF45B4A4}" type="presParOf" srcId="{F089F698-FFBE-4A8B-8148-A8128A843FD3}" destId="{BF1C2CCB-A5BB-4CDF-97FB-67493F71B3E2}" srcOrd="3" destOrd="0" presId="urn:microsoft.com/office/officeart/2018/2/layout/IconVerticalSolidList"/>
    <dgm:cxn modelId="{A7649F97-D83C-4A36-A7B9-03CA0AD4568D}" type="presParOf" srcId="{E55F6570-D461-4CE6-9A7D-B7D66CD9C152}" destId="{5DF648B6-58FF-4F29-9B48-2FFA37105AF2}" srcOrd="5" destOrd="0" presId="urn:microsoft.com/office/officeart/2018/2/layout/IconVerticalSolidList"/>
    <dgm:cxn modelId="{EC3F10DE-2EEC-4933-9042-A8A1D54C51E8}" type="presParOf" srcId="{E55F6570-D461-4CE6-9A7D-B7D66CD9C152}" destId="{DF1B62A5-3553-4FC1-AE75-E457A28CB2C9}" srcOrd="6" destOrd="0" presId="urn:microsoft.com/office/officeart/2018/2/layout/IconVerticalSolidList"/>
    <dgm:cxn modelId="{62B539AD-EE0B-4CF8-8494-E96D3194B024}" type="presParOf" srcId="{DF1B62A5-3553-4FC1-AE75-E457A28CB2C9}" destId="{B31CDD36-53EB-4CD8-9F47-A4CC81C48CB5}" srcOrd="0" destOrd="0" presId="urn:microsoft.com/office/officeart/2018/2/layout/IconVerticalSolidList"/>
    <dgm:cxn modelId="{EA13B25B-0795-4488-8BB5-BA4044338F28}" type="presParOf" srcId="{DF1B62A5-3553-4FC1-AE75-E457A28CB2C9}" destId="{56620399-23E4-42F3-A81E-1913FB2199F6}" srcOrd="1" destOrd="0" presId="urn:microsoft.com/office/officeart/2018/2/layout/IconVerticalSolidList"/>
    <dgm:cxn modelId="{A9B3272C-AF04-49AE-A61F-D6C015CD5EFE}" type="presParOf" srcId="{DF1B62A5-3553-4FC1-AE75-E457A28CB2C9}" destId="{36D0246B-F2EA-4F4F-937B-94C693D69175}" srcOrd="2" destOrd="0" presId="urn:microsoft.com/office/officeart/2018/2/layout/IconVerticalSolidList"/>
    <dgm:cxn modelId="{EF2227FE-087F-480F-A8AD-84A7F2894847}" type="presParOf" srcId="{DF1B62A5-3553-4FC1-AE75-E457A28CB2C9}" destId="{1D105D4E-7B7C-410B-B5D4-E4ED6B13DA56}" srcOrd="3" destOrd="0" presId="urn:microsoft.com/office/officeart/2018/2/layout/IconVerticalSolidList"/>
    <dgm:cxn modelId="{D8AB97FC-1F49-4BE3-9CEB-3A735CCA9DAD}" type="presParOf" srcId="{E55F6570-D461-4CE6-9A7D-B7D66CD9C152}" destId="{7EE7AFE9-1089-4D5E-863E-BAD4F6788834}" srcOrd="7" destOrd="0" presId="urn:microsoft.com/office/officeart/2018/2/layout/IconVerticalSolidList"/>
    <dgm:cxn modelId="{D4D2CDF4-AABA-44F8-8433-9552C66ACF93}" type="presParOf" srcId="{E55F6570-D461-4CE6-9A7D-B7D66CD9C152}" destId="{846EE36D-05B7-400B-B8D3-F3D26700C4FF}" srcOrd="8" destOrd="0" presId="urn:microsoft.com/office/officeart/2018/2/layout/IconVerticalSolidList"/>
    <dgm:cxn modelId="{3271ED7A-94EC-4FF7-A087-B2DDAB364FDB}" type="presParOf" srcId="{846EE36D-05B7-400B-B8D3-F3D26700C4FF}" destId="{6AE61158-4328-4609-9F58-D498C8FC7D0D}" srcOrd="0" destOrd="0" presId="urn:microsoft.com/office/officeart/2018/2/layout/IconVerticalSolidList"/>
    <dgm:cxn modelId="{18902AB5-5CE3-4239-A5B5-0A56EBFCFE62}" type="presParOf" srcId="{846EE36D-05B7-400B-B8D3-F3D26700C4FF}" destId="{AAD1AFE2-0C36-4B27-B08B-900DBD7393E2}" srcOrd="1" destOrd="0" presId="urn:microsoft.com/office/officeart/2018/2/layout/IconVerticalSolidList"/>
    <dgm:cxn modelId="{0BE32213-BDF6-47F2-869A-A12FC2805408}" type="presParOf" srcId="{846EE36D-05B7-400B-B8D3-F3D26700C4FF}" destId="{5B9E1B82-11C0-4F68-AF27-CC49F579868A}" srcOrd="2" destOrd="0" presId="urn:microsoft.com/office/officeart/2018/2/layout/IconVerticalSolidList"/>
    <dgm:cxn modelId="{F123FC9A-7F1F-4683-8961-F3EC90B5555B}" type="presParOf" srcId="{846EE36D-05B7-400B-B8D3-F3D26700C4FF}" destId="{265B8839-E2B5-4061-9D99-7BD321ECEA83}" srcOrd="3" destOrd="0" presId="urn:microsoft.com/office/officeart/2018/2/layout/IconVerticalSolidList"/>
    <dgm:cxn modelId="{27C0F216-A630-42C9-B39C-6B854CB26A92}" type="presParOf" srcId="{E55F6570-D461-4CE6-9A7D-B7D66CD9C152}" destId="{BBFC1FF0-B1C9-4B6E-A3C4-B441E15EA493}" srcOrd="9" destOrd="0" presId="urn:microsoft.com/office/officeart/2018/2/layout/IconVerticalSolidList"/>
    <dgm:cxn modelId="{5E7E9309-E90F-46EB-A814-C1E129213C5A}" type="presParOf" srcId="{E55F6570-D461-4CE6-9A7D-B7D66CD9C152}" destId="{68A0F672-7C9E-4747-9F12-CE2BD81F37F3}" srcOrd="10" destOrd="0" presId="urn:microsoft.com/office/officeart/2018/2/layout/IconVerticalSolidList"/>
    <dgm:cxn modelId="{3014A517-154C-4008-99D8-E3449E6DD1E0}" type="presParOf" srcId="{68A0F672-7C9E-4747-9F12-CE2BD81F37F3}" destId="{4AD80CD8-2D71-454E-9422-6B65E3BAB856}" srcOrd="0" destOrd="0" presId="urn:microsoft.com/office/officeart/2018/2/layout/IconVerticalSolidList"/>
    <dgm:cxn modelId="{322E451D-6674-4901-A7C1-F3A37A2F2ECE}" type="presParOf" srcId="{68A0F672-7C9E-4747-9F12-CE2BD81F37F3}" destId="{F4CCAE3E-8980-4FCA-8757-E392EC4ADB05}" srcOrd="1" destOrd="0" presId="urn:microsoft.com/office/officeart/2018/2/layout/IconVerticalSolidList"/>
    <dgm:cxn modelId="{AF16DD5B-4577-41FD-A8D2-17ED45C02951}" type="presParOf" srcId="{68A0F672-7C9E-4747-9F12-CE2BD81F37F3}" destId="{CC470823-C8FE-47EF-98EF-3D24BA35A440}" srcOrd="2" destOrd="0" presId="urn:microsoft.com/office/officeart/2018/2/layout/IconVerticalSolidList"/>
    <dgm:cxn modelId="{573448A8-8586-4E87-9733-9AA6942413AE}" type="presParOf" srcId="{68A0F672-7C9E-4747-9F12-CE2BD81F37F3}" destId="{2B00DAE2-5781-446D-B036-642014A8FDB2}" srcOrd="3" destOrd="0" presId="urn:microsoft.com/office/officeart/2018/2/layout/IconVerticalSolidList"/>
    <dgm:cxn modelId="{8833DD88-9403-4A33-B206-53C53BEEBADD}" type="presParOf" srcId="{E55F6570-D461-4CE6-9A7D-B7D66CD9C152}" destId="{AF9569C7-71C9-44C3-9F8C-459ADEB7205D}" srcOrd="11" destOrd="0" presId="urn:microsoft.com/office/officeart/2018/2/layout/IconVerticalSolidList"/>
    <dgm:cxn modelId="{BE8AC38A-D037-42CC-AE28-E77B6FA963A3}" type="presParOf" srcId="{E55F6570-D461-4CE6-9A7D-B7D66CD9C152}" destId="{330061FA-43FF-4538-8E20-B9B68BFEB66A}" srcOrd="12" destOrd="0" presId="urn:microsoft.com/office/officeart/2018/2/layout/IconVerticalSolidList"/>
    <dgm:cxn modelId="{DE1BCC75-FDEE-44A0-9BC3-77E5B543D01E}" type="presParOf" srcId="{330061FA-43FF-4538-8E20-B9B68BFEB66A}" destId="{06D196B5-FF0A-4795-AFD2-DDBB1C9381AE}" srcOrd="0" destOrd="0" presId="urn:microsoft.com/office/officeart/2018/2/layout/IconVerticalSolidList"/>
    <dgm:cxn modelId="{81D2FC49-249F-4F9D-A083-21FE78313DA0}" type="presParOf" srcId="{330061FA-43FF-4538-8E20-B9B68BFEB66A}" destId="{1A8CFCC8-6643-4174-810F-9E77EAE44C86}" srcOrd="1" destOrd="0" presId="urn:microsoft.com/office/officeart/2018/2/layout/IconVerticalSolidList"/>
    <dgm:cxn modelId="{5513DF9E-4F2C-4326-8C78-F93204F8E949}" type="presParOf" srcId="{330061FA-43FF-4538-8E20-B9B68BFEB66A}" destId="{BBCCB5AC-B062-4935-B053-499305A5C572}" srcOrd="2" destOrd="0" presId="urn:microsoft.com/office/officeart/2018/2/layout/IconVerticalSolidList"/>
    <dgm:cxn modelId="{ADE16DBF-A0B6-4A0E-AA76-48ACEFDABD75}" type="presParOf" srcId="{330061FA-43FF-4538-8E20-B9B68BFEB66A}" destId="{49375ED2-8AD1-4258-8051-51E072A7C2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2D7469-4A7A-4F44-BC4C-7CD542860195}"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D218DF8-69A5-49E6-A32C-99F9F8AF732F}">
      <dgm:prSet/>
      <dgm:spPr/>
      <dgm:t>
        <a:bodyPr/>
        <a:lstStyle/>
        <a:p>
          <a:r>
            <a:rPr lang="fr-FR" b="0" i="0"/>
            <a:t>Generative Deep Learning par David Foster</a:t>
          </a:r>
          <a:endParaRPr lang="en-US"/>
        </a:p>
      </dgm:t>
    </dgm:pt>
    <dgm:pt modelId="{285D27D8-6DF3-4EB2-ADE5-4FFC10A5A206}" type="parTrans" cxnId="{990E3886-C959-4AC4-8278-1B37F8D9E81F}">
      <dgm:prSet/>
      <dgm:spPr/>
      <dgm:t>
        <a:bodyPr/>
        <a:lstStyle/>
        <a:p>
          <a:endParaRPr lang="en-US"/>
        </a:p>
      </dgm:t>
    </dgm:pt>
    <dgm:pt modelId="{F6699ED2-C6E1-41DA-9FB2-022AF85E3ADF}" type="sibTrans" cxnId="{990E3886-C959-4AC4-8278-1B37F8D9E81F}">
      <dgm:prSet/>
      <dgm:spPr/>
      <dgm:t>
        <a:bodyPr/>
        <a:lstStyle/>
        <a:p>
          <a:endParaRPr lang="en-US"/>
        </a:p>
      </dgm:t>
    </dgm:pt>
    <dgm:pt modelId="{238027E2-02CB-4224-AE86-8877CEBD9D9F}">
      <dgm:prSet/>
      <dgm:spPr/>
      <dgm:t>
        <a:bodyPr/>
        <a:lstStyle/>
        <a:p>
          <a:r>
            <a:rPr lang="fr-FR" b="0" i="0" dirty="0"/>
            <a:t>Natural </a:t>
          </a:r>
          <a:r>
            <a:rPr lang="fr-FR" b="0" i="0" dirty="0" err="1"/>
            <a:t>Language</a:t>
          </a:r>
          <a:r>
            <a:rPr lang="fr-FR" b="0" i="0" dirty="0"/>
            <a:t> </a:t>
          </a:r>
          <a:r>
            <a:rPr lang="fr-FR" b="0" i="0" dirty="0" err="1"/>
            <a:t>Processing</a:t>
          </a:r>
          <a:r>
            <a:rPr lang="fr-FR" b="0" i="0" dirty="0"/>
            <a:t> </a:t>
          </a:r>
          <a:r>
            <a:rPr lang="fr-FR" b="0" i="0" dirty="0" err="1"/>
            <a:t>with</a:t>
          </a:r>
          <a:r>
            <a:rPr lang="fr-FR" b="0" i="0" dirty="0"/>
            <a:t> Transformers par Lewis </a:t>
          </a:r>
          <a:r>
            <a:rPr lang="fr-FR" b="0" i="0" dirty="0" err="1"/>
            <a:t>Tunstall</a:t>
          </a:r>
          <a:r>
            <a:rPr lang="fr-FR" b="0" i="0" dirty="0"/>
            <a:t> et al.</a:t>
          </a:r>
          <a:endParaRPr lang="fr-FR" dirty="0"/>
        </a:p>
      </dgm:t>
    </dgm:pt>
    <dgm:pt modelId="{178F47D3-42D2-416A-9DB7-2124827961EC}" type="parTrans" cxnId="{7BD305AF-7DB6-4EC7-90C2-0C8EC04D1E7B}">
      <dgm:prSet/>
      <dgm:spPr/>
      <dgm:t>
        <a:bodyPr/>
        <a:lstStyle/>
        <a:p>
          <a:endParaRPr lang="en-US"/>
        </a:p>
      </dgm:t>
    </dgm:pt>
    <dgm:pt modelId="{2BD5BC45-CB6C-4859-BF5A-12337FD2E666}" type="sibTrans" cxnId="{7BD305AF-7DB6-4EC7-90C2-0C8EC04D1E7B}">
      <dgm:prSet/>
      <dgm:spPr/>
      <dgm:t>
        <a:bodyPr/>
        <a:lstStyle/>
        <a:p>
          <a:endParaRPr lang="en-US"/>
        </a:p>
      </dgm:t>
    </dgm:pt>
    <dgm:pt modelId="{C7809DE3-79C2-4352-9142-4F70413D3895}">
      <dgm:prSet/>
      <dgm:spPr/>
      <dgm:t>
        <a:bodyPr/>
        <a:lstStyle/>
        <a:p>
          <a:r>
            <a:rPr lang="fr-FR" dirty="0" err="1"/>
            <a:t>Generative</a:t>
          </a:r>
          <a:r>
            <a:rPr lang="fr-FR" dirty="0"/>
            <a:t> AI </a:t>
          </a:r>
          <a:r>
            <a:rPr lang="fr-FR" dirty="0" err="1"/>
            <a:t>With</a:t>
          </a:r>
          <a:r>
            <a:rPr lang="fr-FR" dirty="0"/>
            <a:t> python and </a:t>
          </a:r>
          <a:r>
            <a:rPr lang="fr-FR" dirty="0" err="1"/>
            <a:t>TensorFlow</a:t>
          </a:r>
          <a:r>
            <a:rPr lang="fr-FR" dirty="0"/>
            <a:t> 2 Joseph Babcock, </a:t>
          </a:r>
          <a:r>
            <a:rPr lang="fr-FR" dirty="0" err="1"/>
            <a:t>Raghav</a:t>
          </a:r>
          <a:r>
            <a:rPr lang="fr-FR" dirty="0"/>
            <a:t> Bali</a:t>
          </a:r>
          <a:endParaRPr lang="en-US" dirty="0"/>
        </a:p>
      </dgm:t>
    </dgm:pt>
    <dgm:pt modelId="{D208EB96-636C-4A9D-A1C5-285367D933A9}" type="parTrans" cxnId="{5EA739AA-C30B-4A6C-B4FB-D4C82CE34146}">
      <dgm:prSet/>
      <dgm:spPr/>
      <dgm:t>
        <a:bodyPr/>
        <a:lstStyle/>
        <a:p>
          <a:endParaRPr lang="en-US"/>
        </a:p>
      </dgm:t>
    </dgm:pt>
    <dgm:pt modelId="{62BED928-F4D9-400C-B576-F987682476DD}" type="sibTrans" cxnId="{5EA739AA-C30B-4A6C-B4FB-D4C82CE34146}">
      <dgm:prSet/>
      <dgm:spPr/>
      <dgm:t>
        <a:bodyPr/>
        <a:lstStyle/>
        <a:p>
          <a:endParaRPr lang="en-US"/>
        </a:p>
      </dgm:t>
    </dgm:pt>
    <dgm:pt modelId="{B07F7D1D-36D8-4543-9F84-18924D47EF68}" type="pres">
      <dgm:prSet presAssocID="{EC2D7469-4A7A-4F44-BC4C-7CD542860195}" presName="diagram" presStyleCnt="0">
        <dgm:presLayoutVars>
          <dgm:dir/>
          <dgm:resizeHandles val="exact"/>
        </dgm:presLayoutVars>
      </dgm:prSet>
      <dgm:spPr/>
    </dgm:pt>
    <dgm:pt modelId="{3AF3E013-374B-7447-B0A2-62D93D4E40E2}" type="pres">
      <dgm:prSet presAssocID="{0D218DF8-69A5-49E6-A32C-99F9F8AF732F}" presName="node" presStyleLbl="node1" presStyleIdx="0" presStyleCnt="3">
        <dgm:presLayoutVars>
          <dgm:bulletEnabled val="1"/>
        </dgm:presLayoutVars>
      </dgm:prSet>
      <dgm:spPr/>
    </dgm:pt>
    <dgm:pt modelId="{F18F64AF-04C3-3C44-8473-E4681AE11FFF}" type="pres">
      <dgm:prSet presAssocID="{F6699ED2-C6E1-41DA-9FB2-022AF85E3ADF}" presName="sibTrans" presStyleCnt="0"/>
      <dgm:spPr/>
    </dgm:pt>
    <dgm:pt modelId="{9E1835A4-3CDC-D044-BF38-452B47330593}" type="pres">
      <dgm:prSet presAssocID="{238027E2-02CB-4224-AE86-8877CEBD9D9F}" presName="node" presStyleLbl="node1" presStyleIdx="1" presStyleCnt="3">
        <dgm:presLayoutVars>
          <dgm:bulletEnabled val="1"/>
        </dgm:presLayoutVars>
      </dgm:prSet>
      <dgm:spPr/>
    </dgm:pt>
    <dgm:pt modelId="{A6B040FF-CF9A-0F4D-B18B-A9AE11A122E1}" type="pres">
      <dgm:prSet presAssocID="{2BD5BC45-CB6C-4859-BF5A-12337FD2E666}" presName="sibTrans" presStyleCnt="0"/>
      <dgm:spPr/>
    </dgm:pt>
    <dgm:pt modelId="{829EB671-51D3-5143-ADCA-BFE012912684}" type="pres">
      <dgm:prSet presAssocID="{C7809DE3-79C2-4352-9142-4F70413D3895}" presName="node" presStyleLbl="node1" presStyleIdx="2" presStyleCnt="3">
        <dgm:presLayoutVars>
          <dgm:bulletEnabled val="1"/>
        </dgm:presLayoutVars>
      </dgm:prSet>
      <dgm:spPr/>
    </dgm:pt>
  </dgm:ptLst>
  <dgm:cxnLst>
    <dgm:cxn modelId="{01C27A30-7FAD-5E40-B7F7-7CEC9076A25C}" type="presOf" srcId="{238027E2-02CB-4224-AE86-8877CEBD9D9F}" destId="{9E1835A4-3CDC-D044-BF38-452B47330593}" srcOrd="0" destOrd="0" presId="urn:microsoft.com/office/officeart/2005/8/layout/default"/>
    <dgm:cxn modelId="{5617BD4F-8730-C64E-9E33-02F986F4843D}" type="presOf" srcId="{0D218DF8-69A5-49E6-A32C-99F9F8AF732F}" destId="{3AF3E013-374B-7447-B0A2-62D93D4E40E2}" srcOrd="0" destOrd="0" presId="urn:microsoft.com/office/officeart/2005/8/layout/default"/>
    <dgm:cxn modelId="{990E3886-C959-4AC4-8278-1B37F8D9E81F}" srcId="{EC2D7469-4A7A-4F44-BC4C-7CD542860195}" destId="{0D218DF8-69A5-49E6-A32C-99F9F8AF732F}" srcOrd="0" destOrd="0" parTransId="{285D27D8-6DF3-4EB2-ADE5-4FFC10A5A206}" sibTransId="{F6699ED2-C6E1-41DA-9FB2-022AF85E3ADF}"/>
    <dgm:cxn modelId="{5EA739AA-C30B-4A6C-B4FB-D4C82CE34146}" srcId="{EC2D7469-4A7A-4F44-BC4C-7CD542860195}" destId="{C7809DE3-79C2-4352-9142-4F70413D3895}" srcOrd="2" destOrd="0" parTransId="{D208EB96-636C-4A9D-A1C5-285367D933A9}" sibTransId="{62BED928-F4D9-400C-B576-F987682476DD}"/>
    <dgm:cxn modelId="{7BD305AF-7DB6-4EC7-90C2-0C8EC04D1E7B}" srcId="{EC2D7469-4A7A-4F44-BC4C-7CD542860195}" destId="{238027E2-02CB-4224-AE86-8877CEBD9D9F}" srcOrd="1" destOrd="0" parTransId="{178F47D3-42D2-416A-9DB7-2124827961EC}" sibTransId="{2BD5BC45-CB6C-4859-BF5A-12337FD2E666}"/>
    <dgm:cxn modelId="{ADED20D9-6D04-4246-A388-B89CA6FC4EB1}" type="presOf" srcId="{C7809DE3-79C2-4352-9142-4F70413D3895}" destId="{829EB671-51D3-5143-ADCA-BFE012912684}" srcOrd="0" destOrd="0" presId="urn:microsoft.com/office/officeart/2005/8/layout/default"/>
    <dgm:cxn modelId="{2C00E9FD-1470-0646-BB77-B7D146F1679E}" type="presOf" srcId="{EC2D7469-4A7A-4F44-BC4C-7CD542860195}" destId="{B07F7D1D-36D8-4543-9F84-18924D47EF68}" srcOrd="0" destOrd="0" presId="urn:microsoft.com/office/officeart/2005/8/layout/default"/>
    <dgm:cxn modelId="{B1F60EF6-75B2-D441-8342-D2869AB610CA}" type="presParOf" srcId="{B07F7D1D-36D8-4543-9F84-18924D47EF68}" destId="{3AF3E013-374B-7447-B0A2-62D93D4E40E2}" srcOrd="0" destOrd="0" presId="urn:microsoft.com/office/officeart/2005/8/layout/default"/>
    <dgm:cxn modelId="{AA400AA8-1060-CE48-9651-654FBB36ACF9}" type="presParOf" srcId="{B07F7D1D-36D8-4543-9F84-18924D47EF68}" destId="{F18F64AF-04C3-3C44-8473-E4681AE11FFF}" srcOrd="1" destOrd="0" presId="urn:microsoft.com/office/officeart/2005/8/layout/default"/>
    <dgm:cxn modelId="{7BA1FC6C-9960-6649-A3DC-8EF2AFAA4FCB}" type="presParOf" srcId="{B07F7D1D-36D8-4543-9F84-18924D47EF68}" destId="{9E1835A4-3CDC-D044-BF38-452B47330593}" srcOrd="2" destOrd="0" presId="urn:microsoft.com/office/officeart/2005/8/layout/default"/>
    <dgm:cxn modelId="{E88E3BA7-A450-8144-A695-9A983EC42997}" type="presParOf" srcId="{B07F7D1D-36D8-4543-9F84-18924D47EF68}" destId="{A6B040FF-CF9A-0F4D-B18B-A9AE11A122E1}" srcOrd="3" destOrd="0" presId="urn:microsoft.com/office/officeart/2005/8/layout/default"/>
    <dgm:cxn modelId="{5E8D399C-EDA0-4849-88B0-D529A9046B5E}" type="presParOf" srcId="{B07F7D1D-36D8-4543-9F84-18924D47EF68}" destId="{829EB671-51D3-5143-ADCA-BFE01291268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82865-41C3-4433-B407-2F6DA0CE0AD5}">
      <dsp:nvSpPr>
        <dsp:cNvPr id="0" name=""/>
        <dsp:cNvSpPr/>
      </dsp:nvSpPr>
      <dsp:spPr>
        <a:xfrm>
          <a:off x="0" y="908268"/>
          <a:ext cx="6245265"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9A4851-FB94-44B0-98CA-79DEE15F4C4C}">
      <dsp:nvSpPr>
        <dsp:cNvPr id="0" name=""/>
        <dsp:cNvSpPr/>
      </dsp:nvSpPr>
      <dsp:spPr>
        <a:xfrm>
          <a:off x="507233" y="1285549"/>
          <a:ext cx="922242" cy="922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F83BF-074F-4568-9513-DF8D5A9A2F0F}">
      <dsp:nvSpPr>
        <dsp:cNvPr id="0" name=""/>
        <dsp:cNvSpPr/>
      </dsp:nvSpPr>
      <dsp:spPr>
        <a:xfrm>
          <a:off x="1936708" y="908268"/>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800100">
            <a:lnSpc>
              <a:spcPct val="100000"/>
            </a:lnSpc>
            <a:spcBef>
              <a:spcPct val="0"/>
            </a:spcBef>
            <a:spcAft>
              <a:spcPct val="35000"/>
            </a:spcAft>
            <a:buNone/>
          </a:pPr>
          <a:r>
            <a:rPr lang="fr-FR" sz="1800" kern="1200" dirty="0"/>
            <a:t>« </a:t>
          </a:r>
          <a:r>
            <a:rPr lang="fr-FR" sz="1800" kern="1200" dirty="0" err="1"/>
            <a:t>Generative</a:t>
          </a:r>
          <a:r>
            <a:rPr lang="fr-FR" sz="1800" kern="1200" dirty="0"/>
            <a:t> modeling </a:t>
          </a:r>
          <a:r>
            <a:rPr lang="fr-FR" sz="1800" kern="1200" dirty="0" err="1"/>
            <a:t>is</a:t>
          </a:r>
          <a:r>
            <a:rPr lang="fr-FR" sz="1800" kern="1200" dirty="0"/>
            <a:t> a </a:t>
          </a:r>
          <a:r>
            <a:rPr lang="fr-FR" sz="1800" kern="1200" dirty="0" err="1"/>
            <a:t>branch</a:t>
          </a:r>
          <a:r>
            <a:rPr lang="fr-FR" sz="1800" kern="1200" dirty="0"/>
            <a:t> of machine </a:t>
          </a:r>
          <a:r>
            <a:rPr lang="fr-FR" sz="1800" kern="1200" dirty="0" err="1"/>
            <a:t>learning</a:t>
          </a:r>
          <a:r>
            <a:rPr lang="fr-FR" sz="1800" kern="1200" dirty="0"/>
            <a:t> </a:t>
          </a:r>
          <a:r>
            <a:rPr lang="fr-FR" sz="1800" kern="1200" dirty="0" err="1"/>
            <a:t>that</a:t>
          </a:r>
          <a:r>
            <a:rPr lang="fr-FR" sz="1800" kern="1200" dirty="0"/>
            <a:t> </a:t>
          </a:r>
          <a:r>
            <a:rPr lang="fr-FR" sz="1800" kern="1200" dirty="0" err="1"/>
            <a:t>involves</a:t>
          </a:r>
          <a:r>
            <a:rPr lang="fr-FR" sz="1800" kern="1200" dirty="0"/>
            <a:t> training a model to </a:t>
          </a:r>
          <a:r>
            <a:rPr lang="fr-FR" sz="1800" kern="1200" dirty="0" err="1"/>
            <a:t>produce</a:t>
          </a:r>
          <a:r>
            <a:rPr lang="fr-FR" sz="1800" kern="1200" dirty="0"/>
            <a:t> new data </a:t>
          </a:r>
          <a:r>
            <a:rPr lang="fr-FR" sz="1800" kern="1200" dirty="0" err="1"/>
            <a:t>that</a:t>
          </a:r>
          <a:r>
            <a:rPr lang="fr-FR" sz="1800" kern="1200" dirty="0"/>
            <a:t> </a:t>
          </a:r>
          <a:r>
            <a:rPr lang="fr-FR" sz="1800" kern="1200" dirty="0" err="1"/>
            <a:t>is</a:t>
          </a:r>
          <a:r>
            <a:rPr lang="fr-FR" sz="1800" kern="1200" dirty="0"/>
            <a:t> </a:t>
          </a:r>
          <a:r>
            <a:rPr lang="fr-FR" sz="1800" kern="1200" dirty="0" err="1"/>
            <a:t>similar</a:t>
          </a:r>
          <a:r>
            <a:rPr lang="fr-FR" sz="1800" kern="1200" dirty="0"/>
            <a:t> to a </a:t>
          </a:r>
          <a:r>
            <a:rPr lang="fr-FR" sz="1800" kern="1200" dirty="0" err="1"/>
            <a:t>given</a:t>
          </a:r>
          <a:r>
            <a:rPr lang="fr-FR" sz="1800" kern="1200" dirty="0"/>
            <a:t> </a:t>
          </a:r>
          <a:r>
            <a:rPr lang="fr-FR" sz="1800" kern="1200" dirty="0" err="1"/>
            <a:t>dataset</a:t>
          </a:r>
          <a:r>
            <a:rPr lang="fr-FR" sz="1800" kern="1200" dirty="0"/>
            <a:t> » -David Foster</a:t>
          </a:r>
          <a:endParaRPr lang="en-US" sz="1800" kern="1200" dirty="0"/>
        </a:p>
      </dsp:txBody>
      <dsp:txXfrm>
        <a:off x="1936708" y="908268"/>
        <a:ext cx="4308556" cy="1676804"/>
      </dsp:txXfrm>
    </dsp:sp>
    <dsp:sp modelId="{D4D470A6-065C-4F67-BEAD-F315BE221D04}">
      <dsp:nvSpPr>
        <dsp:cNvPr id="0" name=""/>
        <dsp:cNvSpPr/>
      </dsp:nvSpPr>
      <dsp:spPr>
        <a:xfrm>
          <a:off x="0" y="3004274"/>
          <a:ext cx="6245265"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CDF366-00B1-4CF1-95E0-38D0FD1300F4}">
      <dsp:nvSpPr>
        <dsp:cNvPr id="0" name=""/>
        <dsp:cNvSpPr/>
      </dsp:nvSpPr>
      <dsp:spPr>
        <a:xfrm>
          <a:off x="507233" y="3381554"/>
          <a:ext cx="922242" cy="922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113466-1EF5-4ACA-A67A-81E25A73EE96}">
      <dsp:nvSpPr>
        <dsp:cNvPr id="0" name=""/>
        <dsp:cNvSpPr/>
      </dsp:nvSpPr>
      <dsp:spPr>
        <a:xfrm>
          <a:off x="1936708" y="3004274"/>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800100">
            <a:lnSpc>
              <a:spcPct val="100000"/>
            </a:lnSpc>
            <a:spcBef>
              <a:spcPct val="0"/>
            </a:spcBef>
            <a:spcAft>
              <a:spcPct val="35000"/>
            </a:spcAft>
            <a:buNone/>
          </a:pPr>
          <a:r>
            <a:rPr lang="fr-FR" sz="1800" kern="1200" dirty="0"/>
            <a:t>L’IA générative c’est la branche du machine Learning qui va consister à créer de nouvelles données.</a:t>
          </a:r>
          <a:endParaRPr lang="en-US" sz="1800" kern="1200" dirty="0"/>
        </a:p>
      </dsp:txBody>
      <dsp:txXfrm>
        <a:off x="1936708" y="3004274"/>
        <a:ext cx="4308556" cy="1676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ED3F8-E9A9-494E-A6E6-2DECD7B9A8C0}">
      <dsp:nvSpPr>
        <dsp:cNvPr id="0" name=""/>
        <dsp:cNvSpPr/>
      </dsp:nvSpPr>
      <dsp:spPr>
        <a:xfrm>
          <a:off x="0" y="37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978B9-F21A-4F04-B11B-9CD849E3546B}">
      <dsp:nvSpPr>
        <dsp:cNvPr id="0" name=""/>
        <dsp:cNvSpPr/>
      </dsp:nvSpPr>
      <dsp:spPr>
        <a:xfrm>
          <a:off x="154829" y="115534"/>
          <a:ext cx="281509" cy="281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3C6DE-A16D-46F5-996C-3E68E6A6E630}">
      <dsp:nvSpPr>
        <dsp:cNvPr id="0" name=""/>
        <dsp:cNvSpPr/>
      </dsp:nvSpPr>
      <dsp:spPr>
        <a:xfrm>
          <a:off x="591168" y="37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fr-FR" sz="1600" b="0" i="0" kern="1200"/>
            <a:t>Définir l'objectif.</a:t>
          </a:r>
          <a:endParaRPr lang="en-US" sz="1600" kern="1200"/>
        </a:p>
      </dsp:txBody>
      <dsp:txXfrm>
        <a:off x="591168" y="371"/>
        <a:ext cx="9924431" cy="511834"/>
      </dsp:txXfrm>
    </dsp:sp>
    <dsp:sp modelId="{B618B240-033A-4EDB-8B4F-BD0FAC293367}">
      <dsp:nvSpPr>
        <dsp:cNvPr id="0" name=""/>
        <dsp:cNvSpPr/>
      </dsp:nvSpPr>
      <dsp:spPr>
        <a:xfrm>
          <a:off x="0" y="640165"/>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EC73B-BC40-4BA3-A270-20032FDB0A8C}">
      <dsp:nvSpPr>
        <dsp:cNvPr id="0" name=""/>
        <dsp:cNvSpPr/>
      </dsp:nvSpPr>
      <dsp:spPr>
        <a:xfrm>
          <a:off x="154829" y="755327"/>
          <a:ext cx="281509" cy="281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39E5C2-4A03-4485-807E-B44A9A73EB42}">
      <dsp:nvSpPr>
        <dsp:cNvPr id="0" name=""/>
        <dsp:cNvSpPr/>
      </dsp:nvSpPr>
      <dsp:spPr>
        <a:xfrm>
          <a:off x="591168" y="640165"/>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fr-FR" sz="1600" b="0" i="0" kern="1200"/>
            <a:t>Collecter les données.</a:t>
          </a:r>
          <a:endParaRPr lang="en-US" sz="1600" kern="1200"/>
        </a:p>
      </dsp:txBody>
      <dsp:txXfrm>
        <a:off x="591168" y="640165"/>
        <a:ext cx="9924431" cy="511834"/>
      </dsp:txXfrm>
    </dsp:sp>
    <dsp:sp modelId="{76F1BD70-9427-43A8-A51B-3CAA948AD767}">
      <dsp:nvSpPr>
        <dsp:cNvPr id="0" name=""/>
        <dsp:cNvSpPr/>
      </dsp:nvSpPr>
      <dsp:spPr>
        <a:xfrm>
          <a:off x="0" y="1279958"/>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3F863F-19C4-49B9-8D41-826DB8ED1AEB}">
      <dsp:nvSpPr>
        <dsp:cNvPr id="0" name=""/>
        <dsp:cNvSpPr/>
      </dsp:nvSpPr>
      <dsp:spPr>
        <a:xfrm>
          <a:off x="154829" y="1395121"/>
          <a:ext cx="281509" cy="281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C2CCB-A5BB-4CDF-97FB-67493F71B3E2}">
      <dsp:nvSpPr>
        <dsp:cNvPr id="0" name=""/>
        <dsp:cNvSpPr/>
      </dsp:nvSpPr>
      <dsp:spPr>
        <a:xfrm>
          <a:off x="591168" y="127995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fr-FR" sz="1600" b="0" i="0" kern="1200"/>
            <a:t>Prétraiter les données : normalisation, tokenisation, lemmatisation, etc.</a:t>
          </a:r>
          <a:endParaRPr lang="en-US" sz="1600" kern="1200"/>
        </a:p>
      </dsp:txBody>
      <dsp:txXfrm>
        <a:off x="591168" y="1279958"/>
        <a:ext cx="9924431" cy="511834"/>
      </dsp:txXfrm>
    </dsp:sp>
    <dsp:sp modelId="{B31CDD36-53EB-4CD8-9F47-A4CC81C48CB5}">
      <dsp:nvSpPr>
        <dsp:cNvPr id="0" name=""/>
        <dsp:cNvSpPr/>
      </dsp:nvSpPr>
      <dsp:spPr>
        <a:xfrm>
          <a:off x="0" y="191975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620399-23E4-42F3-A81E-1913FB2199F6}">
      <dsp:nvSpPr>
        <dsp:cNvPr id="0" name=""/>
        <dsp:cNvSpPr/>
      </dsp:nvSpPr>
      <dsp:spPr>
        <a:xfrm>
          <a:off x="154829" y="2034914"/>
          <a:ext cx="281509" cy="281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105D4E-7B7C-410B-B5D4-E4ED6B13DA56}">
      <dsp:nvSpPr>
        <dsp:cNvPr id="0" name=""/>
        <dsp:cNvSpPr/>
      </dsp:nvSpPr>
      <dsp:spPr>
        <a:xfrm>
          <a:off x="591168" y="191975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fr-FR" sz="1600" b="0" i="0" kern="1200"/>
            <a:t>Choisir l'architecture du modèle (GAN, VAE, Transformers, etc.).</a:t>
          </a:r>
          <a:endParaRPr lang="en-US" sz="1600" kern="1200"/>
        </a:p>
      </dsp:txBody>
      <dsp:txXfrm>
        <a:off x="591168" y="1919751"/>
        <a:ext cx="9924431" cy="511834"/>
      </dsp:txXfrm>
    </dsp:sp>
    <dsp:sp modelId="{6AE61158-4328-4609-9F58-D498C8FC7D0D}">
      <dsp:nvSpPr>
        <dsp:cNvPr id="0" name=""/>
        <dsp:cNvSpPr/>
      </dsp:nvSpPr>
      <dsp:spPr>
        <a:xfrm>
          <a:off x="0" y="2559544"/>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D1AFE2-0C36-4B27-B08B-900DBD7393E2}">
      <dsp:nvSpPr>
        <dsp:cNvPr id="0" name=""/>
        <dsp:cNvSpPr/>
      </dsp:nvSpPr>
      <dsp:spPr>
        <a:xfrm>
          <a:off x="154829" y="2674707"/>
          <a:ext cx="281509" cy="2815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5B8839-E2B5-4061-9D99-7BD321ECEA83}">
      <dsp:nvSpPr>
        <dsp:cNvPr id="0" name=""/>
        <dsp:cNvSpPr/>
      </dsp:nvSpPr>
      <dsp:spPr>
        <a:xfrm>
          <a:off x="591168" y="2559544"/>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fr-FR" sz="1600" b="0" i="0" kern="1200"/>
            <a:t>Construire le modèle avec des frameworks comme TensorFlow, PyTorch ou Keras.</a:t>
          </a:r>
          <a:endParaRPr lang="en-US" sz="1600" kern="1200"/>
        </a:p>
      </dsp:txBody>
      <dsp:txXfrm>
        <a:off x="591168" y="2559544"/>
        <a:ext cx="9924431" cy="511834"/>
      </dsp:txXfrm>
    </dsp:sp>
    <dsp:sp modelId="{4AD80CD8-2D71-454E-9422-6B65E3BAB856}">
      <dsp:nvSpPr>
        <dsp:cNvPr id="0" name=""/>
        <dsp:cNvSpPr/>
      </dsp:nvSpPr>
      <dsp:spPr>
        <a:xfrm>
          <a:off x="0" y="3199338"/>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CCAE3E-8980-4FCA-8757-E392EC4ADB05}">
      <dsp:nvSpPr>
        <dsp:cNvPr id="0" name=""/>
        <dsp:cNvSpPr/>
      </dsp:nvSpPr>
      <dsp:spPr>
        <a:xfrm>
          <a:off x="154829" y="3314501"/>
          <a:ext cx="281509" cy="2815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0DAE2-5781-446D-B036-642014A8FDB2}">
      <dsp:nvSpPr>
        <dsp:cNvPr id="0" name=""/>
        <dsp:cNvSpPr/>
      </dsp:nvSpPr>
      <dsp:spPr>
        <a:xfrm>
          <a:off x="591168" y="319933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fr-FR" sz="1600" b="0" i="0" kern="1200"/>
            <a:t>Évaluer les performances : analyse de la vraisemblance, SSIM (Structural Similarity Index).</a:t>
          </a:r>
          <a:endParaRPr lang="en-US" sz="1600" kern="1200"/>
        </a:p>
      </dsp:txBody>
      <dsp:txXfrm>
        <a:off x="591168" y="3199338"/>
        <a:ext cx="9924431" cy="511834"/>
      </dsp:txXfrm>
    </dsp:sp>
    <dsp:sp modelId="{06D196B5-FF0A-4795-AFD2-DDBB1C9381AE}">
      <dsp:nvSpPr>
        <dsp:cNvPr id="0" name=""/>
        <dsp:cNvSpPr/>
      </dsp:nvSpPr>
      <dsp:spPr>
        <a:xfrm>
          <a:off x="0" y="383913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8CFCC8-6643-4174-810F-9E77EAE44C86}">
      <dsp:nvSpPr>
        <dsp:cNvPr id="0" name=""/>
        <dsp:cNvSpPr/>
      </dsp:nvSpPr>
      <dsp:spPr>
        <a:xfrm>
          <a:off x="154829" y="3954294"/>
          <a:ext cx="281509" cy="28150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75ED2-8AD1-4258-8051-51E072A7C27D}">
      <dsp:nvSpPr>
        <dsp:cNvPr id="0" name=""/>
        <dsp:cNvSpPr/>
      </dsp:nvSpPr>
      <dsp:spPr>
        <a:xfrm>
          <a:off x="591168" y="383913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fr-FR" sz="1600" b="0" i="0" kern="1200"/>
            <a:t>Déployer le modèle.</a:t>
          </a:r>
          <a:endParaRPr lang="en-US" sz="1600" kern="1200"/>
        </a:p>
      </dsp:txBody>
      <dsp:txXfrm>
        <a:off x="591168" y="3839131"/>
        <a:ext cx="9924431" cy="511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3E013-374B-7447-B0A2-62D93D4E40E2}">
      <dsp:nvSpPr>
        <dsp:cNvPr id="0" name=""/>
        <dsp:cNvSpPr/>
      </dsp:nvSpPr>
      <dsp:spPr>
        <a:xfrm>
          <a:off x="0" y="988600"/>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b="0" i="0" kern="1200"/>
            <a:t>Generative Deep Learning par David Foster</a:t>
          </a:r>
          <a:endParaRPr lang="en-US" sz="2800" kern="1200"/>
        </a:p>
      </dsp:txBody>
      <dsp:txXfrm>
        <a:off x="0" y="988600"/>
        <a:ext cx="3286125" cy="1971675"/>
      </dsp:txXfrm>
    </dsp:sp>
    <dsp:sp modelId="{9E1835A4-3CDC-D044-BF38-452B47330593}">
      <dsp:nvSpPr>
        <dsp:cNvPr id="0" name=""/>
        <dsp:cNvSpPr/>
      </dsp:nvSpPr>
      <dsp:spPr>
        <a:xfrm>
          <a:off x="3614737" y="988600"/>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b="0" i="0" kern="1200" dirty="0"/>
            <a:t>Natural </a:t>
          </a:r>
          <a:r>
            <a:rPr lang="fr-FR" sz="2800" b="0" i="0" kern="1200" dirty="0" err="1"/>
            <a:t>Language</a:t>
          </a:r>
          <a:r>
            <a:rPr lang="fr-FR" sz="2800" b="0" i="0" kern="1200" dirty="0"/>
            <a:t> </a:t>
          </a:r>
          <a:r>
            <a:rPr lang="fr-FR" sz="2800" b="0" i="0" kern="1200" dirty="0" err="1"/>
            <a:t>Processing</a:t>
          </a:r>
          <a:r>
            <a:rPr lang="fr-FR" sz="2800" b="0" i="0" kern="1200" dirty="0"/>
            <a:t> </a:t>
          </a:r>
          <a:r>
            <a:rPr lang="fr-FR" sz="2800" b="0" i="0" kern="1200" dirty="0" err="1"/>
            <a:t>with</a:t>
          </a:r>
          <a:r>
            <a:rPr lang="fr-FR" sz="2800" b="0" i="0" kern="1200" dirty="0"/>
            <a:t> Transformers par Lewis </a:t>
          </a:r>
          <a:r>
            <a:rPr lang="fr-FR" sz="2800" b="0" i="0" kern="1200" dirty="0" err="1"/>
            <a:t>Tunstall</a:t>
          </a:r>
          <a:r>
            <a:rPr lang="fr-FR" sz="2800" b="0" i="0" kern="1200" dirty="0"/>
            <a:t> et al.</a:t>
          </a:r>
          <a:endParaRPr lang="fr-FR" sz="2800" kern="1200" dirty="0"/>
        </a:p>
      </dsp:txBody>
      <dsp:txXfrm>
        <a:off x="3614737" y="988600"/>
        <a:ext cx="3286125" cy="1971675"/>
      </dsp:txXfrm>
    </dsp:sp>
    <dsp:sp modelId="{829EB671-51D3-5143-ADCA-BFE012912684}">
      <dsp:nvSpPr>
        <dsp:cNvPr id="0" name=""/>
        <dsp:cNvSpPr/>
      </dsp:nvSpPr>
      <dsp:spPr>
        <a:xfrm>
          <a:off x="7229475" y="988600"/>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err="1"/>
            <a:t>Generative</a:t>
          </a:r>
          <a:r>
            <a:rPr lang="fr-FR" sz="2800" kern="1200" dirty="0"/>
            <a:t> AI </a:t>
          </a:r>
          <a:r>
            <a:rPr lang="fr-FR" sz="2800" kern="1200" dirty="0" err="1"/>
            <a:t>With</a:t>
          </a:r>
          <a:r>
            <a:rPr lang="fr-FR" sz="2800" kern="1200" dirty="0"/>
            <a:t> python and </a:t>
          </a:r>
          <a:r>
            <a:rPr lang="fr-FR" sz="2800" kern="1200" dirty="0" err="1"/>
            <a:t>TensorFlow</a:t>
          </a:r>
          <a:r>
            <a:rPr lang="fr-FR" sz="2800" kern="1200" dirty="0"/>
            <a:t> 2 Joseph Babcock, </a:t>
          </a:r>
          <a:r>
            <a:rPr lang="fr-FR" sz="2800" kern="1200" dirty="0" err="1"/>
            <a:t>Raghav</a:t>
          </a:r>
          <a:r>
            <a:rPr lang="fr-FR" sz="2800" kern="1200" dirty="0"/>
            <a:t> Bali</a:t>
          </a:r>
          <a:endParaRPr lang="en-US" sz="2800" kern="1200" dirty="0"/>
        </a:p>
      </dsp:txBody>
      <dsp:txXfrm>
        <a:off x="7229475" y="988600"/>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2FB698-1691-A54E-8032-62192C7C0F31}" type="datetimeFigureOut">
              <a:rPr lang="fr-FR" smtClean="0"/>
              <a:t>08/10/2023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0FF2-2964-D24E-8444-AA96621F0693}" type="slidenum">
              <a:rPr lang="fr-FR" smtClean="0"/>
              <a:t>‹N°›</a:t>
            </a:fld>
            <a:endParaRPr lang="fr-FR"/>
          </a:p>
        </p:txBody>
      </p:sp>
    </p:spTree>
    <p:extLst>
      <p:ext uri="{BB962C8B-B14F-4D97-AF65-F5344CB8AC3E}">
        <p14:creationId xmlns:p14="http://schemas.microsoft.com/office/powerpoint/2010/main" val="37581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8C51BCC-1E6F-364A-BB8B-03B2E4FA45C9}" type="slidenum">
              <a:rPr lang="fr-FR" smtClean="0"/>
              <a:t>7</a:t>
            </a:fld>
            <a:endParaRPr lang="fr-FR"/>
          </a:p>
        </p:txBody>
      </p:sp>
    </p:spTree>
    <p:extLst>
      <p:ext uri="{BB962C8B-B14F-4D97-AF65-F5344CB8AC3E}">
        <p14:creationId xmlns:p14="http://schemas.microsoft.com/office/powerpoint/2010/main" val="3142795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8C51BCC-1E6F-364A-BB8B-03B2E4FA45C9}" type="slidenum">
              <a:rPr lang="fr-FR" smtClean="0"/>
              <a:t>13</a:t>
            </a:fld>
            <a:endParaRPr lang="fr-FR"/>
          </a:p>
        </p:txBody>
      </p:sp>
    </p:spTree>
    <p:extLst>
      <p:ext uri="{BB962C8B-B14F-4D97-AF65-F5344CB8AC3E}">
        <p14:creationId xmlns:p14="http://schemas.microsoft.com/office/powerpoint/2010/main" val="3169703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AF04A-BD5A-A336-2EA2-EAC62D5A7E2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9E740E7-25F1-0E22-588E-56F0A3F60A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5AD225D-D893-C9F7-C0CA-EC2CA893E4B6}"/>
              </a:ext>
            </a:extLst>
          </p:cNvPr>
          <p:cNvSpPr>
            <a:spLocks noGrp="1"/>
          </p:cNvSpPr>
          <p:nvPr>
            <p:ph type="dt" sz="half" idx="10"/>
          </p:nvPr>
        </p:nvSpPr>
        <p:spPr/>
        <p:txBody>
          <a:bodyPr/>
          <a:lstStyle/>
          <a:p>
            <a:fld id="{ED3175CE-F97B-E849-84DD-9C9C11510D46}" type="datetimeFigureOut">
              <a:rPr lang="fr-FR" smtClean="0"/>
              <a:t>08/10/2023</a:t>
            </a:fld>
            <a:endParaRPr lang="fr-FR"/>
          </a:p>
        </p:txBody>
      </p:sp>
      <p:sp>
        <p:nvSpPr>
          <p:cNvPr id="5" name="Espace réservé du pied de page 4">
            <a:extLst>
              <a:ext uri="{FF2B5EF4-FFF2-40B4-BE49-F238E27FC236}">
                <a16:creationId xmlns:a16="http://schemas.microsoft.com/office/drawing/2014/main" id="{FBD90801-03C6-11C8-C4FD-3457E9F0D36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33882DA-A619-D47B-9CA6-9D97C5889F87}"/>
              </a:ext>
            </a:extLst>
          </p:cNvPr>
          <p:cNvSpPr>
            <a:spLocks noGrp="1"/>
          </p:cNvSpPr>
          <p:nvPr>
            <p:ph type="sldNum" sz="quarter" idx="12"/>
          </p:nvPr>
        </p:nvSpPr>
        <p:spPr/>
        <p:txBody>
          <a:bodyPr/>
          <a:lstStyle/>
          <a:p>
            <a:fld id="{2575593F-A475-CB44-BFB9-2CD48B61D8BF}" type="slidenum">
              <a:rPr lang="fr-FR" smtClean="0"/>
              <a:t>‹N°›</a:t>
            </a:fld>
            <a:endParaRPr lang="fr-FR"/>
          </a:p>
        </p:txBody>
      </p:sp>
    </p:spTree>
    <p:extLst>
      <p:ext uri="{BB962C8B-B14F-4D97-AF65-F5344CB8AC3E}">
        <p14:creationId xmlns:p14="http://schemas.microsoft.com/office/powerpoint/2010/main" val="3137956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7A2128-4972-7687-B0D5-4010422725B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B702483-95DD-BD99-1B78-21CB546AEA4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F195D78-CDDB-7A74-4A94-8A18898B6366}"/>
              </a:ext>
            </a:extLst>
          </p:cNvPr>
          <p:cNvSpPr>
            <a:spLocks noGrp="1"/>
          </p:cNvSpPr>
          <p:nvPr>
            <p:ph type="dt" sz="half" idx="10"/>
          </p:nvPr>
        </p:nvSpPr>
        <p:spPr/>
        <p:txBody>
          <a:bodyPr/>
          <a:lstStyle/>
          <a:p>
            <a:fld id="{ED3175CE-F97B-E849-84DD-9C9C11510D46}" type="datetimeFigureOut">
              <a:rPr lang="fr-FR" smtClean="0"/>
              <a:t>08/10/2023</a:t>
            </a:fld>
            <a:endParaRPr lang="fr-FR"/>
          </a:p>
        </p:txBody>
      </p:sp>
      <p:sp>
        <p:nvSpPr>
          <p:cNvPr id="5" name="Espace réservé du pied de page 4">
            <a:extLst>
              <a:ext uri="{FF2B5EF4-FFF2-40B4-BE49-F238E27FC236}">
                <a16:creationId xmlns:a16="http://schemas.microsoft.com/office/drawing/2014/main" id="{04214653-A074-2471-CF9E-1CF00881C1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734F9EF-73F6-AEC3-D049-A3B1E3DA43FB}"/>
              </a:ext>
            </a:extLst>
          </p:cNvPr>
          <p:cNvSpPr>
            <a:spLocks noGrp="1"/>
          </p:cNvSpPr>
          <p:nvPr>
            <p:ph type="sldNum" sz="quarter" idx="12"/>
          </p:nvPr>
        </p:nvSpPr>
        <p:spPr/>
        <p:txBody>
          <a:bodyPr/>
          <a:lstStyle/>
          <a:p>
            <a:fld id="{2575593F-A475-CB44-BFB9-2CD48B61D8BF}" type="slidenum">
              <a:rPr lang="fr-FR" smtClean="0"/>
              <a:t>‹N°›</a:t>
            </a:fld>
            <a:endParaRPr lang="fr-FR"/>
          </a:p>
        </p:txBody>
      </p:sp>
    </p:spTree>
    <p:extLst>
      <p:ext uri="{BB962C8B-B14F-4D97-AF65-F5344CB8AC3E}">
        <p14:creationId xmlns:p14="http://schemas.microsoft.com/office/powerpoint/2010/main" val="177504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5FFC4A5-F411-0AC0-D734-DE80C1BCF11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08A1F63-BD7D-C04B-5869-67B4AFE144C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8C1B679-3AC7-6DB2-D044-751EB1E6590C}"/>
              </a:ext>
            </a:extLst>
          </p:cNvPr>
          <p:cNvSpPr>
            <a:spLocks noGrp="1"/>
          </p:cNvSpPr>
          <p:nvPr>
            <p:ph type="dt" sz="half" idx="10"/>
          </p:nvPr>
        </p:nvSpPr>
        <p:spPr/>
        <p:txBody>
          <a:bodyPr/>
          <a:lstStyle/>
          <a:p>
            <a:fld id="{ED3175CE-F97B-E849-84DD-9C9C11510D46}" type="datetimeFigureOut">
              <a:rPr lang="fr-FR" smtClean="0"/>
              <a:t>08/10/2023</a:t>
            </a:fld>
            <a:endParaRPr lang="fr-FR"/>
          </a:p>
        </p:txBody>
      </p:sp>
      <p:sp>
        <p:nvSpPr>
          <p:cNvPr id="5" name="Espace réservé du pied de page 4">
            <a:extLst>
              <a:ext uri="{FF2B5EF4-FFF2-40B4-BE49-F238E27FC236}">
                <a16:creationId xmlns:a16="http://schemas.microsoft.com/office/drawing/2014/main" id="{F5478FEB-731B-31A5-EBDF-8F5B5FC32E6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906C3FF-71E5-AB1D-9FDB-083B1203926F}"/>
              </a:ext>
            </a:extLst>
          </p:cNvPr>
          <p:cNvSpPr>
            <a:spLocks noGrp="1"/>
          </p:cNvSpPr>
          <p:nvPr>
            <p:ph type="sldNum" sz="quarter" idx="12"/>
          </p:nvPr>
        </p:nvSpPr>
        <p:spPr/>
        <p:txBody>
          <a:bodyPr/>
          <a:lstStyle/>
          <a:p>
            <a:fld id="{2575593F-A475-CB44-BFB9-2CD48B61D8BF}" type="slidenum">
              <a:rPr lang="fr-FR" smtClean="0"/>
              <a:t>‹N°›</a:t>
            </a:fld>
            <a:endParaRPr lang="fr-FR"/>
          </a:p>
        </p:txBody>
      </p:sp>
    </p:spTree>
    <p:extLst>
      <p:ext uri="{BB962C8B-B14F-4D97-AF65-F5344CB8AC3E}">
        <p14:creationId xmlns:p14="http://schemas.microsoft.com/office/powerpoint/2010/main" val="1270231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193582-D19D-D680-A221-13E96481AE8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6E1AF4C-FCE0-8239-15E4-FD82D191EEA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6C938D-5EAD-4876-AD16-C28C74B84595}"/>
              </a:ext>
            </a:extLst>
          </p:cNvPr>
          <p:cNvSpPr>
            <a:spLocks noGrp="1"/>
          </p:cNvSpPr>
          <p:nvPr>
            <p:ph type="dt" sz="half" idx="10"/>
          </p:nvPr>
        </p:nvSpPr>
        <p:spPr/>
        <p:txBody>
          <a:bodyPr/>
          <a:lstStyle/>
          <a:p>
            <a:fld id="{ED3175CE-F97B-E849-84DD-9C9C11510D46}" type="datetimeFigureOut">
              <a:rPr lang="fr-FR" smtClean="0"/>
              <a:t>08/10/2023</a:t>
            </a:fld>
            <a:endParaRPr lang="fr-FR"/>
          </a:p>
        </p:txBody>
      </p:sp>
      <p:sp>
        <p:nvSpPr>
          <p:cNvPr id="5" name="Espace réservé du pied de page 4">
            <a:extLst>
              <a:ext uri="{FF2B5EF4-FFF2-40B4-BE49-F238E27FC236}">
                <a16:creationId xmlns:a16="http://schemas.microsoft.com/office/drawing/2014/main" id="{B26EF9BA-4F43-5267-0250-84918F6C1C3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9A36737-0C8C-5BBE-F5D8-317B1B69ED90}"/>
              </a:ext>
            </a:extLst>
          </p:cNvPr>
          <p:cNvSpPr>
            <a:spLocks noGrp="1"/>
          </p:cNvSpPr>
          <p:nvPr>
            <p:ph type="sldNum" sz="quarter" idx="12"/>
          </p:nvPr>
        </p:nvSpPr>
        <p:spPr/>
        <p:txBody>
          <a:bodyPr/>
          <a:lstStyle/>
          <a:p>
            <a:fld id="{2575593F-A475-CB44-BFB9-2CD48B61D8BF}" type="slidenum">
              <a:rPr lang="fr-FR" smtClean="0"/>
              <a:t>‹N°›</a:t>
            </a:fld>
            <a:endParaRPr lang="fr-FR"/>
          </a:p>
        </p:txBody>
      </p:sp>
    </p:spTree>
    <p:extLst>
      <p:ext uri="{BB962C8B-B14F-4D97-AF65-F5344CB8AC3E}">
        <p14:creationId xmlns:p14="http://schemas.microsoft.com/office/powerpoint/2010/main" val="345099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90ABF-3685-2992-F506-FFA56E69937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94DCF08-220F-8598-E686-5B1836328A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9D2820A-38BF-5CCA-0893-25759931D65B}"/>
              </a:ext>
            </a:extLst>
          </p:cNvPr>
          <p:cNvSpPr>
            <a:spLocks noGrp="1"/>
          </p:cNvSpPr>
          <p:nvPr>
            <p:ph type="dt" sz="half" idx="10"/>
          </p:nvPr>
        </p:nvSpPr>
        <p:spPr/>
        <p:txBody>
          <a:bodyPr/>
          <a:lstStyle/>
          <a:p>
            <a:fld id="{ED3175CE-F97B-E849-84DD-9C9C11510D46}" type="datetimeFigureOut">
              <a:rPr lang="fr-FR" smtClean="0"/>
              <a:t>08/10/2023</a:t>
            </a:fld>
            <a:endParaRPr lang="fr-FR"/>
          </a:p>
        </p:txBody>
      </p:sp>
      <p:sp>
        <p:nvSpPr>
          <p:cNvPr id="5" name="Espace réservé du pied de page 4">
            <a:extLst>
              <a:ext uri="{FF2B5EF4-FFF2-40B4-BE49-F238E27FC236}">
                <a16:creationId xmlns:a16="http://schemas.microsoft.com/office/drawing/2014/main" id="{5B3DF3F4-D801-CA74-DB25-7C6229451F3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0ABFEA2-A791-7B76-7C9E-785702607246}"/>
              </a:ext>
            </a:extLst>
          </p:cNvPr>
          <p:cNvSpPr>
            <a:spLocks noGrp="1"/>
          </p:cNvSpPr>
          <p:nvPr>
            <p:ph type="sldNum" sz="quarter" idx="12"/>
          </p:nvPr>
        </p:nvSpPr>
        <p:spPr/>
        <p:txBody>
          <a:bodyPr/>
          <a:lstStyle/>
          <a:p>
            <a:fld id="{2575593F-A475-CB44-BFB9-2CD48B61D8BF}" type="slidenum">
              <a:rPr lang="fr-FR" smtClean="0"/>
              <a:t>‹N°›</a:t>
            </a:fld>
            <a:endParaRPr lang="fr-FR"/>
          </a:p>
        </p:txBody>
      </p:sp>
    </p:spTree>
    <p:extLst>
      <p:ext uri="{BB962C8B-B14F-4D97-AF65-F5344CB8AC3E}">
        <p14:creationId xmlns:p14="http://schemas.microsoft.com/office/powerpoint/2010/main" val="383400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D1CC37-36B0-8218-706E-C78CED71FB9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A4F1890-C5F5-BE2B-46ED-C18A00EA3EA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4E441D3-E38C-4A84-7B77-242C3ED704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613E26E-DBEC-B0C5-A380-10992780187F}"/>
              </a:ext>
            </a:extLst>
          </p:cNvPr>
          <p:cNvSpPr>
            <a:spLocks noGrp="1"/>
          </p:cNvSpPr>
          <p:nvPr>
            <p:ph type="dt" sz="half" idx="10"/>
          </p:nvPr>
        </p:nvSpPr>
        <p:spPr/>
        <p:txBody>
          <a:bodyPr/>
          <a:lstStyle/>
          <a:p>
            <a:fld id="{ED3175CE-F97B-E849-84DD-9C9C11510D46}" type="datetimeFigureOut">
              <a:rPr lang="fr-FR" smtClean="0"/>
              <a:t>08/10/2023</a:t>
            </a:fld>
            <a:endParaRPr lang="fr-FR"/>
          </a:p>
        </p:txBody>
      </p:sp>
      <p:sp>
        <p:nvSpPr>
          <p:cNvPr id="6" name="Espace réservé du pied de page 5">
            <a:extLst>
              <a:ext uri="{FF2B5EF4-FFF2-40B4-BE49-F238E27FC236}">
                <a16:creationId xmlns:a16="http://schemas.microsoft.com/office/drawing/2014/main" id="{F8945581-6CFB-5E97-8F2C-AD96E645FFD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519D2C7-3FC8-F638-475D-970ECC1B7871}"/>
              </a:ext>
            </a:extLst>
          </p:cNvPr>
          <p:cNvSpPr>
            <a:spLocks noGrp="1"/>
          </p:cNvSpPr>
          <p:nvPr>
            <p:ph type="sldNum" sz="quarter" idx="12"/>
          </p:nvPr>
        </p:nvSpPr>
        <p:spPr/>
        <p:txBody>
          <a:bodyPr/>
          <a:lstStyle/>
          <a:p>
            <a:fld id="{2575593F-A475-CB44-BFB9-2CD48B61D8BF}" type="slidenum">
              <a:rPr lang="fr-FR" smtClean="0"/>
              <a:t>‹N°›</a:t>
            </a:fld>
            <a:endParaRPr lang="fr-FR"/>
          </a:p>
        </p:txBody>
      </p:sp>
    </p:spTree>
    <p:extLst>
      <p:ext uri="{BB962C8B-B14F-4D97-AF65-F5344CB8AC3E}">
        <p14:creationId xmlns:p14="http://schemas.microsoft.com/office/powerpoint/2010/main" val="512840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BED0E3-5E34-D122-2EB2-DD4CF457E45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1715E38-3A45-2546-BFF7-4418F51AA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4E949C3-6EBA-3B37-AB98-636900661F6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6F49B7-C218-BD76-CCF3-5AB156B23C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AC0395E-81A6-F647-2F1D-E933E8F5C96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03F2828-68B8-EBA6-ADFF-BE453A26FA60}"/>
              </a:ext>
            </a:extLst>
          </p:cNvPr>
          <p:cNvSpPr>
            <a:spLocks noGrp="1"/>
          </p:cNvSpPr>
          <p:nvPr>
            <p:ph type="dt" sz="half" idx="10"/>
          </p:nvPr>
        </p:nvSpPr>
        <p:spPr/>
        <p:txBody>
          <a:bodyPr/>
          <a:lstStyle/>
          <a:p>
            <a:fld id="{ED3175CE-F97B-E849-84DD-9C9C11510D46}" type="datetimeFigureOut">
              <a:rPr lang="fr-FR" smtClean="0"/>
              <a:t>08/10/2023</a:t>
            </a:fld>
            <a:endParaRPr lang="fr-FR"/>
          </a:p>
        </p:txBody>
      </p:sp>
      <p:sp>
        <p:nvSpPr>
          <p:cNvPr id="8" name="Espace réservé du pied de page 7">
            <a:extLst>
              <a:ext uri="{FF2B5EF4-FFF2-40B4-BE49-F238E27FC236}">
                <a16:creationId xmlns:a16="http://schemas.microsoft.com/office/drawing/2014/main" id="{2207C120-EDB2-CD0B-C564-2CAFB72B81E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6D76C08-5411-462C-8643-B17E41E827D9}"/>
              </a:ext>
            </a:extLst>
          </p:cNvPr>
          <p:cNvSpPr>
            <a:spLocks noGrp="1"/>
          </p:cNvSpPr>
          <p:nvPr>
            <p:ph type="sldNum" sz="quarter" idx="12"/>
          </p:nvPr>
        </p:nvSpPr>
        <p:spPr/>
        <p:txBody>
          <a:bodyPr/>
          <a:lstStyle/>
          <a:p>
            <a:fld id="{2575593F-A475-CB44-BFB9-2CD48B61D8BF}" type="slidenum">
              <a:rPr lang="fr-FR" smtClean="0"/>
              <a:t>‹N°›</a:t>
            </a:fld>
            <a:endParaRPr lang="fr-FR"/>
          </a:p>
        </p:txBody>
      </p:sp>
    </p:spTree>
    <p:extLst>
      <p:ext uri="{BB962C8B-B14F-4D97-AF65-F5344CB8AC3E}">
        <p14:creationId xmlns:p14="http://schemas.microsoft.com/office/powerpoint/2010/main" val="2162712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95B5B2-15CC-A826-C0A3-476FC7A6B55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494DAAF-215D-356B-10A2-2B009CC078DC}"/>
              </a:ext>
            </a:extLst>
          </p:cNvPr>
          <p:cNvSpPr>
            <a:spLocks noGrp="1"/>
          </p:cNvSpPr>
          <p:nvPr>
            <p:ph type="dt" sz="half" idx="10"/>
          </p:nvPr>
        </p:nvSpPr>
        <p:spPr/>
        <p:txBody>
          <a:bodyPr/>
          <a:lstStyle/>
          <a:p>
            <a:fld id="{ED3175CE-F97B-E849-84DD-9C9C11510D46}" type="datetimeFigureOut">
              <a:rPr lang="fr-FR" smtClean="0"/>
              <a:t>08/10/2023</a:t>
            </a:fld>
            <a:endParaRPr lang="fr-FR"/>
          </a:p>
        </p:txBody>
      </p:sp>
      <p:sp>
        <p:nvSpPr>
          <p:cNvPr id="4" name="Espace réservé du pied de page 3">
            <a:extLst>
              <a:ext uri="{FF2B5EF4-FFF2-40B4-BE49-F238E27FC236}">
                <a16:creationId xmlns:a16="http://schemas.microsoft.com/office/drawing/2014/main" id="{7BEEE192-B847-B6B5-589B-FCC7264D5E8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D212831-D17D-547F-EDE8-9155EF6CE23C}"/>
              </a:ext>
            </a:extLst>
          </p:cNvPr>
          <p:cNvSpPr>
            <a:spLocks noGrp="1"/>
          </p:cNvSpPr>
          <p:nvPr>
            <p:ph type="sldNum" sz="quarter" idx="12"/>
          </p:nvPr>
        </p:nvSpPr>
        <p:spPr/>
        <p:txBody>
          <a:bodyPr/>
          <a:lstStyle/>
          <a:p>
            <a:fld id="{2575593F-A475-CB44-BFB9-2CD48B61D8BF}" type="slidenum">
              <a:rPr lang="fr-FR" smtClean="0"/>
              <a:t>‹N°›</a:t>
            </a:fld>
            <a:endParaRPr lang="fr-FR"/>
          </a:p>
        </p:txBody>
      </p:sp>
    </p:spTree>
    <p:extLst>
      <p:ext uri="{BB962C8B-B14F-4D97-AF65-F5344CB8AC3E}">
        <p14:creationId xmlns:p14="http://schemas.microsoft.com/office/powerpoint/2010/main" val="1643908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00421EA-2541-279D-63B2-BCE47295FBE7}"/>
              </a:ext>
            </a:extLst>
          </p:cNvPr>
          <p:cNvSpPr>
            <a:spLocks noGrp="1"/>
          </p:cNvSpPr>
          <p:nvPr>
            <p:ph type="dt" sz="half" idx="10"/>
          </p:nvPr>
        </p:nvSpPr>
        <p:spPr/>
        <p:txBody>
          <a:bodyPr/>
          <a:lstStyle/>
          <a:p>
            <a:fld id="{ED3175CE-F97B-E849-84DD-9C9C11510D46}" type="datetimeFigureOut">
              <a:rPr lang="fr-FR" smtClean="0"/>
              <a:t>08/10/2023</a:t>
            </a:fld>
            <a:endParaRPr lang="fr-FR"/>
          </a:p>
        </p:txBody>
      </p:sp>
      <p:sp>
        <p:nvSpPr>
          <p:cNvPr id="3" name="Espace réservé du pied de page 2">
            <a:extLst>
              <a:ext uri="{FF2B5EF4-FFF2-40B4-BE49-F238E27FC236}">
                <a16:creationId xmlns:a16="http://schemas.microsoft.com/office/drawing/2014/main" id="{7F31D5CC-34A2-0088-2C58-FF2FA70597D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EBEC8CF-98E5-72BF-EF6D-9AEA83241C1A}"/>
              </a:ext>
            </a:extLst>
          </p:cNvPr>
          <p:cNvSpPr>
            <a:spLocks noGrp="1"/>
          </p:cNvSpPr>
          <p:nvPr>
            <p:ph type="sldNum" sz="quarter" idx="12"/>
          </p:nvPr>
        </p:nvSpPr>
        <p:spPr/>
        <p:txBody>
          <a:bodyPr/>
          <a:lstStyle/>
          <a:p>
            <a:fld id="{2575593F-A475-CB44-BFB9-2CD48B61D8BF}" type="slidenum">
              <a:rPr lang="fr-FR" smtClean="0"/>
              <a:t>‹N°›</a:t>
            </a:fld>
            <a:endParaRPr lang="fr-FR"/>
          </a:p>
        </p:txBody>
      </p:sp>
    </p:spTree>
    <p:extLst>
      <p:ext uri="{BB962C8B-B14F-4D97-AF65-F5344CB8AC3E}">
        <p14:creationId xmlns:p14="http://schemas.microsoft.com/office/powerpoint/2010/main" val="3292993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E81550-76C8-5807-BE13-F740B3067F9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22F0C71-7AAB-A7CE-85DC-2DA78FE069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C0EEA71-F522-E3D4-1223-3694A1954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9B5938D-82A6-2A6A-4675-FC79312B0FFF}"/>
              </a:ext>
            </a:extLst>
          </p:cNvPr>
          <p:cNvSpPr>
            <a:spLocks noGrp="1"/>
          </p:cNvSpPr>
          <p:nvPr>
            <p:ph type="dt" sz="half" idx="10"/>
          </p:nvPr>
        </p:nvSpPr>
        <p:spPr/>
        <p:txBody>
          <a:bodyPr/>
          <a:lstStyle/>
          <a:p>
            <a:fld id="{ED3175CE-F97B-E849-84DD-9C9C11510D46}" type="datetimeFigureOut">
              <a:rPr lang="fr-FR" smtClean="0"/>
              <a:t>08/10/2023</a:t>
            </a:fld>
            <a:endParaRPr lang="fr-FR"/>
          </a:p>
        </p:txBody>
      </p:sp>
      <p:sp>
        <p:nvSpPr>
          <p:cNvPr id="6" name="Espace réservé du pied de page 5">
            <a:extLst>
              <a:ext uri="{FF2B5EF4-FFF2-40B4-BE49-F238E27FC236}">
                <a16:creationId xmlns:a16="http://schemas.microsoft.com/office/drawing/2014/main" id="{AB0DC5E1-567C-5FB7-AA90-C9AE5E75C99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AC148EF-1AFA-B772-7832-A5BDFD197072}"/>
              </a:ext>
            </a:extLst>
          </p:cNvPr>
          <p:cNvSpPr>
            <a:spLocks noGrp="1"/>
          </p:cNvSpPr>
          <p:nvPr>
            <p:ph type="sldNum" sz="quarter" idx="12"/>
          </p:nvPr>
        </p:nvSpPr>
        <p:spPr/>
        <p:txBody>
          <a:bodyPr/>
          <a:lstStyle/>
          <a:p>
            <a:fld id="{2575593F-A475-CB44-BFB9-2CD48B61D8BF}" type="slidenum">
              <a:rPr lang="fr-FR" smtClean="0"/>
              <a:t>‹N°›</a:t>
            </a:fld>
            <a:endParaRPr lang="fr-FR"/>
          </a:p>
        </p:txBody>
      </p:sp>
    </p:spTree>
    <p:extLst>
      <p:ext uri="{BB962C8B-B14F-4D97-AF65-F5344CB8AC3E}">
        <p14:creationId xmlns:p14="http://schemas.microsoft.com/office/powerpoint/2010/main" val="3565358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1B256A-3562-73F1-DD41-135CB102AA6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BBDB3E3-C262-3161-7CF3-ABC281C658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99E3E14-99CB-C77D-2042-477645CA9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BAC58C4-817C-8125-9713-0AE6891B2C99}"/>
              </a:ext>
            </a:extLst>
          </p:cNvPr>
          <p:cNvSpPr>
            <a:spLocks noGrp="1"/>
          </p:cNvSpPr>
          <p:nvPr>
            <p:ph type="dt" sz="half" idx="10"/>
          </p:nvPr>
        </p:nvSpPr>
        <p:spPr/>
        <p:txBody>
          <a:bodyPr/>
          <a:lstStyle/>
          <a:p>
            <a:fld id="{ED3175CE-F97B-E849-84DD-9C9C11510D46}" type="datetimeFigureOut">
              <a:rPr lang="fr-FR" smtClean="0"/>
              <a:t>08/10/2023</a:t>
            </a:fld>
            <a:endParaRPr lang="fr-FR"/>
          </a:p>
        </p:txBody>
      </p:sp>
      <p:sp>
        <p:nvSpPr>
          <p:cNvPr id="6" name="Espace réservé du pied de page 5">
            <a:extLst>
              <a:ext uri="{FF2B5EF4-FFF2-40B4-BE49-F238E27FC236}">
                <a16:creationId xmlns:a16="http://schemas.microsoft.com/office/drawing/2014/main" id="{E371193D-2268-ABCB-9149-4DFC143200B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8177AA6-4248-FCC4-644D-A0909B87F2EF}"/>
              </a:ext>
            </a:extLst>
          </p:cNvPr>
          <p:cNvSpPr>
            <a:spLocks noGrp="1"/>
          </p:cNvSpPr>
          <p:nvPr>
            <p:ph type="sldNum" sz="quarter" idx="12"/>
          </p:nvPr>
        </p:nvSpPr>
        <p:spPr/>
        <p:txBody>
          <a:bodyPr/>
          <a:lstStyle/>
          <a:p>
            <a:fld id="{2575593F-A475-CB44-BFB9-2CD48B61D8BF}" type="slidenum">
              <a:rPr lang="fr-FR" smtClean="0"/>
              <a:t>‹N°›</a:t>
            </a:fld>
            <a:endParaRPr lang="fr-FR"/>
          </a:p>
        </p:txBody>
      </p:sp>
    </p:spTree>
    <p:extLst>
      <p:ext uri="{BB962C8B-B14F-4D97-AF65-F5344CB8AC3E}">
        <p14:creationId xmlns:p14="http://schemas.microsoft.com/office/powerpoint/2010/main" val="2015913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332E985-A59E-78BC-92B2-7F9336E6E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F969683-D261-365D-994C-F619ABBB1A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93EF825-4743-BFA6-015B-8462F3AC3E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3175CE-F97B-E849-84DD-9C9C11510D46}" type="datetimeFigureOut">
              <a:rPr lang="fr-FR" smtClean="0"/>
              <a:t>08/10/2023</a:t>
            </a:fld>
            <a:endParaRPr lang="fr-FR"/>
          </a:p>
        </p:txBody>
      </p:sp>
      <p:sp>
        <p:nvSpPr>
          <p:cNvPr id="5" name="Espace réservé du pied de page 4">
            <a:extLst>
              <a:ext uri="{FF2B5EF4-FFF2-40B4-BE49-F238E27FC236}">
                <a16:creationId xmlns:a16="http://schemas.microsoft.com/office/drawing/2014/main" id="{B27CBD96-6B07-F26E-D2DF-07EB0E0A90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3DA4DCF-D56A-1B08-B3F6-E922963A35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5593F-A475-CB44-BFB9-2CD48B61D8BF}" type="slidenum">
              <a:rPr lang="fr-FR" smtClean="0"/>
              <a:t>‹N°›</a:t>
            </a:fld>
            <a:endParaRPr lang="fr-FR"/>
          </a:p>
        </p:txBody>
      </p:sp>
    </p:spTree>
    <p:extLst>
      <p:ext uri="{BB962C8B-B14F-4D97-AF65-F5344CB8AC3E}">
        <p14:creationId xmlns:p14="http://schemas.microsoft.com/office/powerpoint/2010/main" val="4273139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c/LeCoinStat%60" TargetMode="External"/><Relationship Id="rId2" Type="http://schemas.openxmlformats.org/officeDocument/2006/relationships/hyperlink" Target="https://www.linkedin.com/in/natacha-njongwa-yepnga/?originalSubdomain=fr" TargetMode="Externa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natacha-njongwa-yepnga.ck.page/inscriptionnewslett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638E5DB-142D-1BA7-91D0-81673D8A90A4}"/>
              </a:ext>
            </a:extLst>
          </p:cNvPr>
          <p:cNvPicPr>
            <a:picLocks noChangeAspect="1"/>
          </p:cNvPicPr>
          <p:nvPr/>
        </p:nvPicPr>
        <p:blipFill rotWithShape="1">
          <a:blip r:embed="rId2">
            <a:duotone>
              <a:schemeClr val="accent1">
                <a:shade val="45000"/>
                <a:satMod val="135000"/>
              </a:schemeClr>
              <a:prstClr val="white"/>
            </a:duotone>
            <a:alphaModFix amt="35000"/>
          </a:blip>
          <a:srcRect t="4821" b="13951"/>
          <a:stretch/>
        </p:blipFill>
        <p:spPr>
          <a:xfrm>
            <a:off x="20" y="10"/>
            <a:ext cx="12191981" cy="6857989"/>
          </a:xfrm>
          <a:prstGeom prst="rect">
            <a:avLst/>
          </a:prstGeom>
        </p:spPr>
      </p:pic>
      <p:sp>
        <p:nvSpPr>
          <p:cNvPr id="2" name="Titre 1">
            <a:extLst>
              <a:ext uri="{FF2B5EF4-FFF2-40B4-BE49-F238E27FC236}">
                <a16:creationId xmlns:a16="http://schemas.microsoft.com/office/drawing/2014/main" id="{6CC5115A-FCCA-F6F8-028D-D56BBAEA7882}"/>
              </a:ext>
            </a:extLst>
          </p:cNvPr>
          <p:cNvSpPr>
            <a:spLocks noGrp="1"/>
          </p:cNvSpPr>
          <p:nvPr>
            <p:ph type="ctrTitle"/>
          </p:nvPr>
        </p:nvSpPr>
        <p:spPr>
          <a:xfrm>
            <a:off x="1256275" y="2271449"/>
            <a:ext cx="9679449" cy="2847058"/>
          </a:xfrm>
        </p:spPr>
        <p:txBody>
          <a:bodyPr anchor="b">
            <a:normAutofit/>
          </a:bodyPr>
          <a:lstStyle/>
          <a:p>
            <a:pPr algn="l"/>
            <a:r>
              <a:rPr lang="fr-FR" sz="8000" dirty="0">
                <a:solidFill>
                  <a:srgbClr val="FFFFFF"/>
                </a:solidFill>
              </a:rPr>
              <a:t>IA Générative pour les débutants</a:t>
            </a:r>
          </a:p>
        </p:txBody>
      </p:sp>
      <p:sp>
        <p:nvSpPr>
          <p:cNvPr id="3" name="Sous-titre 2">
            <a:extLst>
              <a:ext uri="{FF2B5EF4-FFF2-40B4-BE49-F238E27FC236}">
                <a16:creationId xmlns:a16="http://schemas.microsoft.com/office/drawing/2014/main" id="{AE7A84A6-0F9C-E678-FE93-8B4287B7BE9B}"/>
              </a:ext>
            </a:extLst>
          </p:cNvPr>
          <p:cNvSpPr>
            <a:spLocks noGrp="1"/>
          </p:cNvSpPr>
          <p:nvPr>
            <p:ph type="subTitle" idx="1"/>
          </p:nvPr>
        </p:nvSpPr>
        <p:spPr>
          <a:xfrm>
            <a:off x="1256275" y="5098254"/>
            <a:ext cx="9679449" cy="750259"/>
          </a:xfrm>
        </p:spPr>
        <p:txBody>
          <a:bodyPr anchor="ctr">
            <a:normAutofit/>
          </a:bodyPr>
          <a:lstStyle/>
          <a:p>
            <a:pPr algn="l"/>
            <a:r>
              <a:rPr lang="fr-FR" sz="2000">
                <a:solidFill>
                  <a:srgbClr val="FFFFFF"/>
                </a:solidFill>
              </a:rPr>
              <a:t>#30DaysGenerativeAI</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07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66408B-971F-577D-C629-57BB0ED0215A}"/>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latin typeface="+mj-lt"/>
                <a:ea typeface="+mj-ea"/>
                <a:cs typeface="+mj-cs"/>
              </a:rPr>
              <a:t>Les types de modèle génératif</a:t>
            </a:r>
          </a:p>
        </p:txBody>
      </p:sp>
      <p:sp>
        <p:nvSpPr>
          <p:cNvPr id="38" name="Rectangle 3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Espace réservé du contenu 3">
            <a:extLst>
              <a:ext uri="{FF2B5EF4-FFF2-40B4-BE49-F238E27FC236}">
                <a16:creationId xmlns:a16="http://schemas.microsoft.com/office/drawing/2014/main" id="{164BF3BE-AB2F-4B2E-DA33-185005184702}"/>
              </a:ext>
            </a:extLst>
          </p:cNvPr>
          <p:cNvGraphicFramePr>
            <a:graphicFrameLocks noGrp="1"/>
          </p:cNvGraphicFramePr>
          <p:nvPr>
            <p:ph idx="1"/>
            <p:extLst>
              <p:ext uri="{D42A27DB-BD31-4B8C-83A1-F6EECF244321}">
                <p14:modId xmlns:p14="http://schemas.microsoft.com/office/powerpoint/2010/main" val="1251847046"/>
              </p:ext>
            </p:extLst>
          </p:nvPr>
        </p:nvGraphicFramePr>
        <p:xfrm>
          <a:off x="357136" y="1915150"/>
          <a:ext cx="11469226" cy="4195307"/>
        </p:xfrm>
        <a:graphic>
          <a:graphicData uri="http://schemas.openxmlformats.org/drawingml/2006/table">
            <a:tbl>
              <a:tblPr firstRow="1" bandRow="1">
                <a:noFill/>
              </a:tblPr>
              <a:tblGrid>
                <a:gridCol w="2548088">
                  <a:extLst>
                    <a:ext uri="{9D8B030D-6E8A-4147-A177-3AD203B41FA5}">
                      <a16:colId xmlns:a16="http://schemas.microsoft.com/office/drawing/2014/main" val="2536789028"/>
                    </a:ext>
                  </a:extLst>
                </a:gridCol>
                <a:gridCol w="4993794">
                  <a:extLst>
                    <a:ext uri="{9D8B030D-6E8A-4147-A177-3AD203B41FA5}">
                      <a16:colId xmlns:a16="http://schemas.microsoft.com/office/drawing/2014/main" val="3549032846"/>
                    </a:ext>
                  </a:extLst>
                </a:gridCol>
                <a:gridCol w="3927344">
                  <a:extLst>
                    <a:ext uri="{9D8B030D-6E8A-4147-A177-3AD203B41FA5}">
                      <a16:colId xmlns:a16="http://schemas.microsoft.com/office/drawing/2014/main" val="3282124905"/>
                    </a:ext>
                  </a:extLst>
                </a:gridCol>
              </a:tblGrid>
              <a:tr h="317513">
                <a:tc>
                  <a:txBody>
                    <a:bodyPr/>
                    <a:lstStyle/>
                    <a:p>
                      <a:pPr algn="ctr" fontAlgn="b"/>
                      <a:r>
                        <a:rPr lang="fr-FR" sz="1400" b="0" cap="none" spc="60">
                          <a:solidFill>
                            <a:schemeClr val="bg1"/>
                          </a:solidFill>
                          <a:effectLst/>
                        </a:rPr>
                        <a:t>Type de Modèle Génératif</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accent1"/>
                    </a:solidFill>
                  </a:tcPr>
                </a:tc>
                <a:tc>
                  <a:txBody>
                    <a:bodyPr/>
                    <a:lstStyle/>
                    <a:p>
                      <a:pPr algn="ctr" fontAlgn="b"/>
                      <a:r>
                        <a:rPr lang="fr-FR" sz="1400" b="0" cap="none" spc="60">
                          <a:solidFill>
                            <a:schemeClr val="bg1"/>
                          </a:solidFill>
                          <a:effectLst/>
                        </a:rPr>
                        <a:t>Description</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accent1"/>
                    </a:solidFill>
                  </a:tcPr>
                </a:tc>
                <a:tc>
                  <a:txBody>
                    <a:bodyPr/>
                    <a:lstStyle/>
                    <a:p>
                      <a:pPr algn="ctr" fontAlgn="b"/>
                      <a:r>
                        <a:rPr lang="fr-FR" sz="1400" b="0" cap="none" spc="60">
                          <a:solidFill>
                            <a:schemeClr val="bg1"/>
                          </a:solidFill>
                          <a:effectLst/>
                        </a:rPr>
                        <a:t>Exemples Populaires d'Utilisation</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accent1"/>
                    </a:solidFill>
                  </a:tcPr>
                </a:tc>
                <a:extLst>
                  <a:ext uri="{0D108BD9-81ED-4DB2-BD59-A6C34878D82A}">
                    <a16:rowId xmlns:a16="http://schemas.microsoft.com/office/drawing/2014/main" val="814668779"/>
                  </a:ext>
                </a:extLst>
              </a:tr>
              <a:tr h="646299">
                <a:tc>
                  <a:txBody>
                    <a:bodyPr/>
                    <a:lstStyle/>
                    <a:p>
                      <a:pPr algn="ctr" fontAlgn="base"/>
                      <a:r>
                        <a:rPr lang="fr-FR" sz="1100" cap="none" spc="0">
                          <a:solidFill>
                            <a:schemeClr val="tx1"/>
                          </a:solidFill>
                          <a:effectLst/>
                        </a:rPr>
                        <a:t>Variational Autoencoders (VAE)</a:t>
                      </a:r>
                    </a:p>
                  </a:txBody>
                  <a:tcPr marL="9313" marR="9313" marT="61615" marB="465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ase"/>
                      <a:r>
                        <a:rPr lang="fr-FR" sz="1100" cap="none" spc="0">
                          <a:solidFill>
                            <a:schemeClr val="tx1"/>
                          </a:solidFill>
                          <a:effectLst/>
                        </a:rPr>
                        <a:t>Utilise un encodeur et un décodeur pour générer des données en les représentant sous forme d'une distribution latente. Les VAE sont basés sur des concepts de probabilité et d'inférence bayésienne.</a:t>
                      </a:r>
                    </a:p>
                  </a:txBody>
                  <a:tcPr marL="9313" marR="9313" marT="61615" marB="465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ase"/>
                      <a:r>
                        <a:rPr lang="fr-FR" sz="1100" cap="none" spc="0">
                          <a:solidFill>
                            <a:schemeClr val="tx1"/>
                          </a:solidFill>
                          <a:effectLst/>
                        </a:rPr>
                        <a:t>Génération d'images réalistes, Génération de visages humains, Réduction de dimensionnalité, Génération de texte.</a:t>
                      </a:r>
                    </a:p>
                  </a:txBody>
                  <a:tcPr marL="9313" marR="9313" marT="61615" marB="4656"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846687302"/>
                  </a:ext>
                </a:extLst>
              </a:tr>
              <a:tr h="646299">
                <a:tc>
                  <a:txBody>
                    <a:bodyPr/>
                    <a:lstStyle/>
                    <a:p>
                      <a:pPr algn="ctr" fontAlgn="base"/>
                      <a:r>
                        <a:rPr lang="fr-FR" sz="1100" cap="none" spc="0">
                          <a:solidFill>
                            <a:schemeClr val="tx1"/>
                          </a:solidFill>
                          <a:effectLst/>
                        </a:rPr>
                        <a:t>Generative Adversarial Networks (GAN)</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ase"/>
                      <a:r>
                        <a:rPr lang="fr-FR" sz="1100" cap="none" spc="0">
                          <a:solidFill>
                            <a:schemeClr val="tx1"/>
                          </a:solidFill>
                          <a:effectLst/>
                        </a:rPr>
                        <a:t>Implique un générateur et un discriminateur qui s'entraînent en opposition. Le générateur crée des données pour tromper le discriminateur, tandis que le discriminateur essaie de distinguer les données générées de celles réelles.</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ase"/>
                      <a:r>
                        <a:rPr lang="fr-FR" sz="1100" cap="none" spc="0">
                          <a:solidFill>
                            <a:schemeClr val="tx1"/>
                          </a:solidFill>
                          <a:effectLst/>
                        </a:rPr>
                        <a:t>Génération d'images réalistes, Synthèse de vidéos, Génération de modèles 3D, Amélioration de la résolution d'images.</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218499681"/>
                  </a:ext>
                </a:extLst>
              </a:tr>
              <a:tr h="646299">
                <a:tc>
                  <a:txBody>
                    <a:bodyPr/>
                    <a:lstStyle/>
                    <a:p>
                      <a:pPr algn="ctr" fontAlgn="base"/>
                      <a:r>
                        <a:rPr lang="fr-FR" sz="1100" cap="none" spc="0">
                          <a:solidFill>
                            <a:schemeClr val="tx1"/>
                          </a:solidFill>
                          <a:effectLst/>
                        </a:rPr>
                        <a:t>Autoregressive Models</a:t>
                      </a:r>
                    </a:p>
                  </a:txBody>
                  <a:tcPr marL="9313" marR="9313" marT="61615" marB="465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ase"/>
                      <a:r>
                        <a:rPr lang="fr-FR" sz="1100" cap="none" spc="0">
                          <a:solidFill>
                            <a:schemeClr val="tx1"/>
                          </a:solidFill>
                          <a:effectLst/>
                        </a:rPr>
                        <a:t>Ces modèles génèrent des données séquentielles en utilisant une approche conditionnée sur des données précédentes. Ils sont couramment utilisés pour la génération de séquences, de texte et d'images pixel par pixel.</a:t>
                      </a:r>
                    </a:p>
                  </a:txBody>
                  <a:tcPr marL="9313" marR="9313" marT="61615" marB="465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ase"/>
                      <a:r>
                        <a:rPr lang="fr-FR" sz="1100" cap="none" spc="0">
                          <a:solidFill>
                            <a:schemeClr val="tx1"/>
                          </a:solidFill>
                          <a:effectLst/>
                        </a:rPr>
                        <a:t>Génération de texte, Génération d'images pixel par pixel, Création de musique.</a:t>
                      </a:r>
                    </a:p>
                  </a:txBody>
                  <a:tcPr marL="9313" marR="9313" marT="61615" marB="4656"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484019447"/>
                  </a:ext>
                </a:extLst>
              </a:tr>
              <a:tr h="646299">
                <a:tc>
                  <a:txBody>
                    <a:bodyPr/>
                    <a:lstStyle/>
                    <a:p>
                      <a:pPr algn="ctr" fontAlgn="base"/>
                      <a:r>
                        <a:rPr lang="fr-FR" sz="1100" cap="none" spc="0">
                          <a:solidFill>
                            <a:schemeClr val="tx1"/>
                          </a:solidFill>
                          <a:effectLst/>
                        </a:rPr>
                        <a:t>Normalizing Flow Models</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ase"/>
                      <a:r>
                        <a:rPr lang="fr-FR" sz="1100" cap="none" spc="0">
                          <a:solidFill>
                            <a:schemeClr val="tx1"/>
                          </a:solidFill>
                          <a:effectLst/>
                        </a:rPr>
                        <a:t>Les modèles de flux normalisant sont basés sur des transformations de données réalisées par des fonctions inversibles. Ils sont utilisés pour modéliser des distributions de données complexes en effectuant des transformations.</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ase"/>
                      <a:r>
                        <a:rPr lang="fr-FR" sz="1100" cap="none" spc="0">
                          <a:solidFill>
                            <a:schemeClr val="tx1"/>
                          </a:solidFill>
                          <a:effectLst/>
                        </a:rPr>
                        <a:t>Modélisation de la distribution de probabilité complexe, Génération de données synthétiques.</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51768830"/>
                  </a:ext>
                </a:extLst>
              </a:tr>
              <a:tr h="646299">
                <a:tc>
                  <a:txBody>
                    <a:bodyPr/>
                    <a:lstStyle/>
                    <a:p>
                      <a:pPr algn="ctr" fontAlgn="base"/>
                      <a:r>
                        <a:rPr lang="fr-FR" sz="1100" cap="none" spc="0">
                          <a:solidFill>
                            <a:schemeClr val="tx1"/>
                          </a:solidFill>
                          <a:effectLst/>
                        </a:rPr>
                        <a:t>Energy-Based Models (EBM)</a:t>
                      </a:r>
                    </a:p>
                  </a:txBody>
                  <a:tcPr marL="9313" marR="9313" marT="61615" marB="465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ase"/>
                      <a:r>
                        <a:rPr lang="fr-FR" sz="1100" cap="none" spc="0">
                          <a:solidFill>
                            <a:schemeClr val="tx1"/>
                          </a:solidFill>
                          <a:effectLst/>
                        </a:rPr>
                        <a:t>Les EBM attribuent une énergie à chaque configuration de données, et le modèle génère des données en minimisant cette énergie. Ils sont couramment utilisés dans la génération d'images et de données structurées.</a:t>
                      </a:r>
                    </a:p>
                  </a:txBody>
                  <a:tcPr marL="9313" marR="9313" marT="61615" marB="4656"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ctr" fontAlgn="base"/>
                      <a:r>
                        <a:rPr lang="fr-FR" sz="1100" cap="none" spc="0">
                          <a:solidFill>
                            <a:schemeClr val="tx1"/>
                          </a:solidFill>
                          <a:effectLst/>
                        </a:rPr>
                        <a:t>Détection d'anomalies, Génération d'images médicales, Amélioration de la qualité d'image.</a:t>
                      </a:r>
                    </a:p>
                  </a:txBody>
                  <a:tcPr marL="9313" marR="9313" marT="61615" marB="4656"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407374607"/>
                  </a:ext>
                </a:extLst>
              </a:tr>
              <a:tr h="646299">
                <a:tc>
                  <a:txBody>
                    <a:bodyPr/>
                    <a:lstStyle/>
                    <a:p>
                      <a:pPr algn="ctr" fontAlgn="base"/>
                      <a:r>
                        <a:rPr lang="fr-FR" sz="1100" cap="none" spc="0">
                          <a:solidFill>
                            <a:schemeClr val="tx1"/>
                          </a:solidFill>
                          <a:effectLst/>
                        </a:rPr>
                        <a:t>Diffusion Models</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ase"/>
                      <a:r>
                        <a:rPr lang="fr-FR" sz="1100" cap="none" spc="0" dirty="0">
                          <a:solidFill>
                            <a:schemeClr val="tx1"/>
                          </a:solidFill>
                          <a:effectLst/>
                        </a:rPr>
                        <a:t>Ces modèles génèrent des données en faisant évoluer un processus stochastique à partir d'une distribution initiale simple. Ils sont utilisés pour la génération d'images de haute qualité et de données séquentielles.</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fontAlgn="base"/>
                      <a:r>
                        <a:rPr lang="fr-FR" sz="1100" cap="none" spc="0" dirty="0">
                          <a:solidFill>
                            <a:schemeClr val="tx1"/>
                          </a:solidFill>
                          <a:effectLst/>
                        </a:rPr>
                        <a:t>Génération d'images artistiques, Génération de vidéos, Réduction du bruit dans les données.</a:t>
                      </a:r>
                    </a:p>
                  </a:txBody>
                  <a:tcPr marL="9313" marR="9313" marT="61615" marB="4656"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137562126"/>
                  </a:ext>
                </a:extLst>
              </a:tr>
            </a:tbl>
          </a:graphicData>
        </a:graphic>
      </p:graphicFrame>
    </p:spTree>
    <p:extLst>
      <p:ext uri="{BB962C8B-B14F-4D97-AF65-F5344CB8AC3E}">
        <p14:creationId xmlns:p14="http://schemas.microsoft.com/office/powerpoint/2010/main" val="3467311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00D74B-AA0C-13AA-2FF3-490E0CCDC373}"/>
              </a:ext>
            </a:extLst>
          </p:cNvPr>
          <p:cNvSpPr>
            <a:spLocks noGrp="1"/>
          </p:cNvSpPr>
          <p:nvPr>
            <p:ph type="title"/>
          </p:nvPr>
        </p:nvSpPr>
        <p:spPr/>
        <p:txBody>
          <a:bodyPr>
            <a:normAutofit/>
          </a:bodyPr>
          <a:lstStyle/>
          <a:p>
            <a:r>
              <a:rPr lang="fr-FR" sz="4000" b="0" i="0" dirty="0">
                <a:solidFill>
                  <a:srgbClr val="374151"/>
                </a:solidFill>
                <a:effectLst/>
                <a:latin typeface="Söhne"/>
              </a:rPr>
              <a:t>Les Différents Types de Modèles d'IA Générative</a:t>
            </a:r>
            <a:endParaRPr lang="fr-FR" sz="4000" dirty="0"/>
          </a:p>
        </p:txBody>
      </p:sp>
      <p:pic>
        <p:nvPicPr>
          <p:cNvPr id="1035" name="Picture 11">
            <a:extLst>
              <a:ext uri="{FF2B5EF4-FFF2-40B4-BE49-F238E27FC236}">
                <a16:creationId xmlns:a16="http://schemas.microsoft.com/office/drawing/2014/main" id="{742BDC42-7225-9C56-5F96-EC8BF8F35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404" y="1707989"/>
            <a:ext cx="4312298" cy="27686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7E99B878-68F4-1EBE-D8B6-43F0ADCCB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9702" y="1690688"/>
            <a:ext cx="4312298" cy="27686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DFA93554-8E10-CEAB-D988-9C4CF4E89E42}"/>
              </a:ext>
            </a:extLst>
          </p:cNvPr>
          <p:cNvSpPr txBox="1"/>
          <p:nvPr/>
        </p:nvSpPr>
        <p:spPr>
          <a:xfrm>
            <a:off x="-1039437" y="5110123"/>
            <a:ext cx="6102220" cy="1200329"/>
          </a:xfrm>
          <a:prstGeom prst="rect">
            <a:avLst/>
          </a:prstGeom>
          <a:noFill/>
        </p:spPr>
        <p:txBody>
          <a:bodyPr wrap="square">
            <a:spAutoFit/>
          </a:bodyPr>
          <a:lstStyle/>
          <a:p>
            <a:pPr algn="ctr"/>
            <a:r>
              <a:rPr lang="fr-FR" b="1" i="0" dirty="0">
                <a:solidFill>
                  <a:srgbClr val="000000"/>
                </a:solidFill>
                <a:effectLst/>
                <a:latin typeface="Linux Libertine"/>
              </a:rPr>
              <a:t>Réseaux Antagonistes Génératifs</a:t>
            </a:r>
          </a:p>
          <a:p>
            <a:pPr algn="ctr" rtl="0">
              <a:spcBef>
                <a:spcPts val="0"/>
              </a:spcBef>
              <a:spcAft>
                <a:spcPts val="0"/>
              </a:spcAft>
            </a:pPr>
            <a:r>
              <a:rPr lang="fr-FR" sz="1800" b="1" i="0" u="none" strike="noStrike" dirty="0">
                <a:solidFill>
                  <a:srgbClr val="000000"/>
                </a:solidFill>
                <a:effectLst/>
                <a:latin typeface="Montserrat" pitchFamily="2" charset="77"/>
              </a:rPr>
              <a:t>(</a:t>
            </a:r>
            <a:r>
              <a:rPr lang="fr-FR" sz="1800" b="1" i="0" u="none" strike="noStrike" dirty="0" err="1">
                <a:solidFill>
                  <a:srgbClr val="000000"/>
                </a:solidFill>
                <a:effectLst/>
                <a:latin typeface="Montserrat" pitchFamily="2" charset="77"/>
              </a:rPr>
              <a:t>GANs</a:t>
            </a:r>
            <a:r>
              <a:rPr lang="fr-FR" sz="1800" b="1" i="0" u="none" strike="noStrike" dirty="0">
                <a:solidFill>
                  <a:srgbClr val="000000"/>
                </a:solidFill>
                <a:effectLst/>
                <a:latin typeface="Montserrat" pitchFamily="2" charset="77"/>
              </a:rPr>
              <a:t>) </a:t>
            </a:r>
            <a:endParaRPr lang="fr-FR" b="0" dirty="0">
              <a:effectLst/>
            </a:endParaRPr>
          </a:p>
          <a:p>
            <a:br>
              <a:rPr lang="fr-FR" dirty="0"/>
            </a:br>
            <a:endParaRPr lang="fr-FR" dirty="0"/>
          </a:p>
        </p:txBody>
      </p:sp>
      <p:sp>
        <p:nvSpPr>
          <p:cNvPr id="10" name="ZoneTexte 9">
            <a:extLst>
              <a:ext uri="{FF2B5EF4-FFF2-40B4-BE49-F238E27FC236}">
                <a16:creationId xmlns:a16="http://schemas.microsoft.com/office/drawing/2014/main" id="{3256634D-792E-9179-371B-F528DBBEFE7C}"/>
              </a:ext>
            </a:extLst>
          </p:cNvPr>
          <p:cNvSpPr txBox="1"/>
          <p:nvPr/>
        </p:nvSpPr>
        <p:spPr>
          <a:xfrm>
            <a:off x="2672443" y="5107070"/>
            <a:ext cx="6102220" cy="923330"/>
          </a:xfrm>
          <a:prstGeom prst="rect">
            <a:avLst/>
          </a:prstGeom>
          <a:noFill/>
        </p:spPr>
        <p:txBody>
          <a:bodyPr wrap="square">
            <a:spAutoFit/>
          </a:bodyPr>
          <a:lstStyle/>
          <a:p>
            <a:pPr algn="ctr" rtl="0">
              <a:spcBef>
                <a:spcPts val="0"/>
              </a:spcBef>
              <a:spcAft>
                <a:spcPts val="0"/>
              </a:spcAft>
            </a:pPr>
            <a:r>
              <a:rPr lang="fr-FR" b="1" dirty="0">
                <a:solidFill>
                  <a:srgbClr val="000000"/>
                </a:solidFill>
                <a:latin typeface="Montserrat" pitchFamily="2" charset="77"/>
              </a:rPr>
              <a:t>Modèles Autorégressifs</a:t>
            </a:r>
            <a:r>
              <a:rPr lang="fr-FR" sz="1800" b="1" i="0" u="none" strike="noStrike" dirty="0">
                <a:solidFill>
                  <a:srgbClr val="000000"/>
                </a:solidFill>
                <a:effectLst/>
                <a:latin typeface="Montserrat" pitchFamily="2" charset="77"/>
              </a:rPr>
              <a:t> </a:t>
            </a:r>
            <a:endParaRPr lang="fr-FR" b="0" dirty="0">
              <a:effectLst/>
            </a:endParaRPr>
          </a:p>
          <a:p>
            <a:br>
              <a:rPr lang="fr-FR" dirty="0"/>
            </a:br>
            <a:endParaRPr lang="fr-FR" dirty="0"/>
          </a:p>
        </p:txBody>
      </p:sp>
      <p:sp>
        <p:nvSpPr>
          <p:cNvPr id="11" name="ZoneTexte 10">
            <a:extLst>
              <a:ext uri="{FF2B5EF4-FFF2-40B4-BE49-F238E27FC236}">
                <a16:creationId xmlns:a16="http://schemas.microsoft.com/office/drawing/2014/main" id="{4137AF41-E013-8E1E-2F40-0FB10825351E}"/>
              </a:ext>
            </a:extLst>
          </p:cNvPr>
          <p:cNvSpPr txBox="1"/>
          <p:nvPr/>
        </p:nvSpPr>
        <p:spPr>
          <a:xfrm>
            <a:off x="6384323" y="5107070"/>
            <a:ext cx="6102220" cy="923330"/>
          </a:xfrm>
          <a:prstGeom prst="rect">
            <a:avLst/>
          </a:prstGeom>
          <a:noFill/>
        </p:spPr>
        <p:txBody>
          <a:bodyPr wrap="square">
            <a:spAutoFit/>
          </a:bodyPr>
          <a:lstStyle/>
          <a:p>
            <a:pPr algn="ctr" rtl="0">
              <a:spcBef>
                <a:spcPts val="0"/>
              </a:spcBef>
              <a:spcAft>
                <a:spcPts val="0"/>
              </a:spcAft>
            </a:pPr>
            <a:r>
              <a:rPr lang="fr-FR" b="1" dirty="0">
                <a:solidFill>
                  <a:srgbClr val="000000"/>
                </a:solidFill>
                <a:latin typeface="Montserrat" pitchFamily="2" charset="77"/>
              </a:rPr>
              <a:t>Modèles de diffusion</a:t>
            </a:r>
            <a:r>
              <a:rPr lang="fr-FR" sz="1800" b="1" i="0" u="none" strike="noStrike" dirty="0">
                <a:solidFill>
                  <a:srgbClr val="000000"/>
                </a:solidFill>
                <a:effectLst/>
                <a:latin typeface="Montserrat" pitchFamily="2" charset="77"/>
              </a:rPr>
              <a:t> </a:t>
            </a:r>
            <a:endParaRPr lang="fr-FR" b="0" dirty="0">
              <a:effectLst/>
            </a:endParaRPr>
          </a:p>
          <a:p>
            <a:br>
              <a:rPr lang="fr-FR" dirty="0"/>
            </a:br>
            <a:endParaRPr lang="fr-FR" dirty="0"/>
          </a:p>
        </p:txBody>
      </p:sp>
      <p:pic>
        <p:nvPicPr>
          <p:cNvPr id="1043" name="Picture 19" descr="Decrypt Generative Adversarial Networks (GAN)">
            <a:extLst>
              <a:ext uri="{FF2B5EF4-FFF2-40B4-BE49-F238E27FC236}">
                <a16:creationId xmlns:a16="http://schemas.microsoft.com/office/drawing/2014/main" id="{3A082687-80BD-CFAD-0FDF-520106EB670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0" y="1786947"/>
            <a:ext cx="3567404" cy="276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18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3C168-6973-8DD4-6B29-77B10B8138A3}"/>
              </a:ext>
            </a:extLst>
          </p:cNvPr>
          <p:cNvSpPr>
            <a:spLocks noGrp="1"/>
          </p:cNvSpPr>
          <p:nvPr>
            <p:ph type="title"/>
          </p:nvPr>
        </p:nvSpPr>
        <p:spPr>
          <a:xfrm>
            <a:off x="1115568" y="548640"/>
            <a:ext cx="10168128" cy="1179576"/>
          </a:xfrm>
        </p:spPr>
        <p:txBody>
          <a:bodyPr>
            <a:normAutofit/>
          </a:bodyPr>
          <a:lstStyle/>
          <a:p>
            <a:r>
              <a:rPr lang="fr-FR" sz="4000"/>
              <a:t>LLM: Large, general purpose langage models</a:t>
            </a:r>
          </a:p>
        </p:txBody>
      </p:sp>
      <p:pic>
        <p:nvPicPr>
          <p:cNvPr id="3074" name="Picture 2">
            <a:extLst>
              <a:ext uri="{FF2B5EF4-FFF2-40B4-BE49-F238E27FC236}">
                <a16:creationId xmlns:a16="http://schemas.microsoft.com/office/drawing/2014/main" id="{D5BDF7BD-D59A-C7B5-E43E-2E0DCAFF2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116" y="2709271"/>
            <a:ext cx="7709947" cy="3977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063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831AFE-88E1-1850-1A24-D9B878397B4E}"/>
              </a:ext>
            </a:extLst>
          </p:cNvPr>
          <p:cNvSpPr>
            <a:spLocks noGrp="1"/>
          </p:cNvSpPr>
          <p:nvPr>
            <p:ph type="title"/>
          </p:nvPr>
        </p:nvSpPr>
        <p:spPr/>
        <p:txBody>
          <a:bodyPr/>
          <a:lstStyle/>
          <a:p>
            <a:r>
              <a:rPr lang="fr-FR" dirty="0"/>
              <a:t>Quelques applications</a:t>
            </a:r>
          </a:p>
        </p:txBody>
      </p:sp>
      <p:pic>
        <p:nvPicPr>
          <p:cNvPr id="2050" name="Picture 2">
            <a:extLst>
              <a:ext uri="{FF2B5EF4-FFF2-40B4-BE49-F238E27FC236}">
                <a16:creationId xmlns:a16="http://schemas.microsoft.com/office/drawing/2014/main" id="{009F1FA1-A113-6498-1BE6-410CB73FD5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5820" y="1690688"/>
            <a:ext cx="10095723"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80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CA0A9-7D27-9DB9-9442-D6F920E60E0D}"/>
              </a:ext>
            </a:extLst>
          </p:cNvPr>
          <p:cNvSpPr>
            <a:spLocks noGrp="1"/>
          </p:cNvSpPr>
          <p:nvPr>
            <p:ph type="title"/>
          </p:nvPr>
        </p:nvSpPr>
        <p:spPr>
          <a:xfrm>
            <a:off x="405517" y="365125"/>
            <a:ext cx="10948283" cy="732155"/>
          </a:xfrm>
        </p:spPr>
        <p:txBody>
          <a:bodyPr/>
          <a:lstStyle/>
          <a:p>
            <a:r>
              <a:rPr lang="fr-FR" dirty="0"/>
              <a:t>Quelques applications</a:t>
            </a:r>
          </a:p>
        </p:txBody>
      </p:sp>
      <p:pic>
        <p:nvPicPr>
          <p:cNvPr id="4" name="Picture 2" descr="Use cases for generative AI">
            <a:extLst>
              <a:ext uri="{FF2B5EF4-FFF2-40B4-BE49-F238E27FC236}">
                <a16:creationId xmlns:a16="http://schemas.microsoft.com/office/drawing/2014/main" id="{4DA0335B-C662-B4CF-015B-A06068E87E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0369" y="1547324"/>
            <a:ext cx="6945022" cy="4666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787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77CDB1-6632-09BB-E379-8F7FB400881B}"/>
              </a:ext>
            </a:extLst>
          </p:cNvPr>
          <p:cNvSpPr>
            <a:spLocks noGrp="1"/>
          </p:cNvSpPr>
          <p:nvPr>
            <p:ph type="title"/>
          </p:nvPr>
        </p:nvSpPr>
        <p:spPr/>
        <p:txBody>
          <a:bodyPr/>
          <a:lstStyle/>
          <a:p>
            <a:r>
              <a:rPr lang="fr-FR"/>
              <a:t>Que faut-il pour construire des modèles génératifs?</a:t>
            </a:r>
            <a:endParaRPr lang="fr-FR" dirty="0"/>
          </a:p>
        </p:txBody>
      </p:sp>
      <p:graphicFrame>
        <p:nvGraphicFramePr>
          <p:cNvPr id="18" name="Espace réservé du contenu 2">
            <a:extLst>
              <a:ext uri="{FF2B5EF4-FFF2-40B4-BE49-F238E27FC236}">
                <a16:creationId xmlns:a16="http://schemas.microsoft.com/office/drawing/2014/main" id="{38FD0897-D1CD-4362-7C62-41DD2800AF8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0453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89A7B1EB-82F9-A7CE-B8F8-EA7642F13E44}"/>
              </a:ext>
            </a:extLst>
          </p:cNvPr>
          <p:cNvSpPr>
            <a:spLocks noGrp="1"/>
          </p:cNvSpPr>
          <p:nvPr>
            <p:ph idx="1"/>
          </p:nvPr>
        </p:nvSpPr>
        <p:spPr>
          <a:xfrm>
            <a:off x="5255259" y="1648870"/>
            <a:ext cx="5891275" cy="3560260"/>
          </a:xfrm>
        </p:spPr>
        <p:txBody>
          <a:bodyPr anchor="ctr">
            <a:normAutofit/>
          </a:bodyPr>
          <a:lstStyle/>
          <a:p>
            <a:pPr marL="0" indent="0">
              <a:buNone/>
            </a:pPr>
            <a:r>
              <a:rPr lang="fr-FR" sz="2400" dirty="0"/>
              <a:t>Pourquoi les modèles discriminatifs étaient plus utilisés jusqu’ici?</a:t>
            </a:r>
          </a:p>
        </p:txBody>
      </p:sp>
    </p:spTree>
    <p:extLst>
      <p:ext uri="{BB962C8B-B14F-4D97-AF65-F5344CB8AC3E}">
        <p14:creationId xmlns:p14="http://schemas.microsoft.com/office/powerpoint/2010/main" val="2251177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0D0924-C044-3AB6-AE0E-9C21A8F7C5D6}"/>
              </a:ext>
            </a:extLst>
          </p:cNvPr>
          <p:cNvSpPr>
            <a:spLocks noGrp="1"/>
          </p:cNvSpPr>
          <p:nvPr>
            <p:ph type="title"/>
          </p:nvPr>
        </p:nvSpPr>
        <p:spPr>
          <a:xfrm>
            <a:off x="779516" y="-74665"/>
            <a:ext cx="6356606" cy="1843283"/>
          </a:xfrm>
        </p:spPr>
        <p:txBody>
          <a:bodyPr>
            <a:normAutofit/>
          </a:bodyPr>
          <a:lstStyle/>
          <a:p>
            <a:r>
              <a:rPr lang="fr-FR" sz="4000" dirty="0"/>
              <a:t>Réponse au Quiz du jour 0</a:t>
            </a:r>
          </a:p>
        </p:txBody>
      </p:sp>
      <p:pic>
        <p:nvPicPr>
          <p:cNvPr id="26" name="Picture 25" descr="Une image contenant bleu, Bleu électrique, Azure, bleu vert&#10;&#10;Description générée automatiquement">
            <a:extLst>
              <a:ext uri="{FF2B5EF4-FFF2-40B4-BE49-F238E27FC236}">
                <a16:creationId xmlns:a16="http://schemas.microsoft.com/office/drawing/2014/main" id="{5317D6C0-FBEA-C965-A2BF-11FF5AA007BF}"/>
              </a:ext>
            </a:extLst>
          </p:cNvPr>
          <p:cNvPicPr>
            <a:picLocks noChangeAspect="1"/>
          </p:cNvPicPr>
          <p:nvPr/>
        </p:nvPicPr>
        <p:blipFill rotWithShape="1">
          <a:blip r:embed="rId2"/>
          <a:srcRect l="35340" r="21630" b="-1"/>
          <a:stretch/>
        </p:blipFill>
        <p:spPr>
          <a:xfrm>
            <a:off x="7556409" y="557189"/>
            <a:ext cx="3995928" cy="5851471"/>
          </a:xfrm>
          <a:prstGeom prst="rect">
            <a:avLst/>
          </a:prstGeom>
          <a:effectLst/>
        </p:spPr>
      </p:pic>
      <p:grpSp>
        <p:nvGrpSpPr>
          <p:cNvPr id="4" name="Groupe 3">
            <a:extLst>
              <a:ext uri="{FF2B5EF4-FFF2-40B4-BE49-F238E27FC236}">
                <a16:creationId xmlns:a16="http://schemas.microsoft.com/office/drawing/2014/main" id="{5458E17A-8FE5-BF7E-FCE0-4B63BF8B203B}"/>
              </a:ext>
            </a:extLst>
          </p:cNvPr>
          <p:cNvGrpSpPr/>
          <p:nvPr/>
        </p:nvGrpSpPr>
        <p:grpSpPr>
          <a:xfrm>
            <a:off x="261258" y="1314218"/>
            <a:ext cx="7295151" cy="5094443"/>
            <a:chOff x="745433" y="2302255"/>
            <a:chExt cx="6444986" cy="4010824"/>
          </a:xfrm>
        </p:grpSpPr>
        <p:sp>
          <p:nvSpPr>
            <p:cNvPr id="6" name="Forme libre 5">
              <a:extLst>
                <a:ext uri="{FF2B5EF4-FFF2-40B4-BE49-F238E27FC236}">
                  <a16:creationId xmlns:a16="http://schemas.microsoft.com/office/drawing/2014/main" id="{23A290FB-5F96-528E-2A17-A6CDA5D3E33A}"/>
                </a:ext>
              </a:extLst>
            </p:cNvPr>
            <p:cNvSpPr/>
            <p:nvPr/>
          </p:nvSpPr>
          <p:spPr>
            <a:xfrm>
              <a:off x="831987" y="2302255"/>
              <a:ext cx="6358432" cy="692639"/>
            </a:xfrm>
            <a:custGeom>
              <a:avLst/>
              <a:gdLst>
                <a:gd name="connsiteX0" fmla="*/ 0 w 6358432"/>
                <a:gd name="connsiteY0" fmla="*/ 115442 h 692639"/>
                <a:gd name="connsiteX1" fmla="*/ 115442 w 6358432"/>
                <a:gd name="connsiteY1" fmla="*/ 0 h 692639"/>
                <a:gd name="connsiteX2" fmla="*/ 6242990 w 6358432"/>
                <a:gd name="connsiteY2" fmla="*/ 0 h 692639"/>
                <a:gd name="connsiteX3" fmla="*/ 6358432 w 6358432"/>
                <a:gd name="connsiteY3" fmla="*/ 115442 h 692639"/>
                <a:gd name="connsiteX4" fmla="*/ 6358432 w 6358432"/>
                <a:gd name="connsiteY4" fmla="*/ 577197 h 692639"/>
                <a:gd name="connsiteX5" fmla="*/ 6242990 w 6358432"/>
                <a:gd name="connsiteY5" fmla="*/ 692639 h 692639"/>
                <a:gd name="connsiteX6" fmla="*/ 115442 w 6358432"/>
                <a:gd name="connsiteY6" fmla="*/ 692639 h 692639"/>
                <a:gd name="connsiteX7" fmla="*/ 0 w 6358432"/>
                <a:gd name="connsiteY7" fmla="*/ 577197 h 692639"/>
                <a:gd name="connsiteX8" fmla="*/ 0 w 6358432"/>
                <a:gd name="connsiteY8" fmla="*/ 115442 h 69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432" h="692639">
                  <a:moveTo>
                    <a:pt x="0" y="115442"/>
                  </a:moveTo>
                  <a:cubicBezTo>
                    <a:pt x="0" y="51685"/>
                    <a:pt x="51685" y="0"/>
                    <a:pt x="115442" y="0"/>
                  </a:cubicBezTo>
                  <a:lnTo>
                    <a:pt x="6242990" y="0"/>
                  </a:lnTo>
                  <a:cubicBezTo>
                    <a:pt x="6306747" y="0"/>
                    <a:pt x="6358432" y="51685"/>
                    <a:pt x="6358432" y="115442"/>
                  </a:cubicBezTo>
                  <a:lnTo>
                    <a:pt x="6358432" y="577197"/>
                  </a:lnTo>
                  <a:cubicBezTo>
                    <a:pt x="6358432" y="640954"/>
                    <a:pt x="6306747" y="692639"/>
                    <a:pt x="6242990" y="692639"/>
                  </a:cubicBezTo>
                  <a:lnTo>
                    <a:pt x="115442" y="692639"/>
                  </a:lnTo>
                  <a:cubicBezTo>
                    <a:pt x="51685" y="692639"/>
                    <a:pt x="0" y="640954"/>
                    <a:pt x="0" y="577197"/>
                  </a:cubicBezTo>
                  <a:lnTo>
                    <a:pt x="0" y="115442"/>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94772" tIns="94772" rIns="94772" bIns="94772" numCol="1" spcCol="1270" anchor="ctr" anchorCtr="0">
              <a:noAutofit/>
            </a:bodyPr>
            <a:lstStyle/>
            <a:p>
              <a:pPr marL="0" lvl="0" indent="0" algn="l" defTabSz="711200">
                <a:lnSpc>
                  <a:spcPct val="100000"/>
                </a:lnSpc>
                <a:spcBef>
                  <a:spcPct val="0"/>
                </a:spcBef>
                <a:spcAft>
                  <a:spcPct val="35000"/>
                </a:spcAft>
                <a:buNone/>
                <a:defRPr b="1"/>
              </a:pPr>
              <a:r>
                <a:rPr lang="fr-FR" b="1" i="0" kern="1200" dirty="0"/>
                <a:t>Question 1:</a:t>
              </a:r>
              <a:r>
                <a:rPr lang="fr-FR" b="0" i="0" kern="1200" dirty="0"/>
                <a:t> Quelles sont les deux principales approches en </a:t>
              </a:r>
              <a:r>
                <a:rPr lang="fr-FR" b="0" i="0" kern="1200" dirty="0" err="1"/>
                <a:t>deep</a:t>
              </a:r>
              <a:r>
                <a:rPr lang="fr-FR" b="0" i="0" kern="1200" dirty="0"/>
                <a:t> </a:t>
              </a:r>
              <a:r>
                <a:rPr lang="fr-FR" b="0" i="0" kern="1200" dirty="0" err="1"/>
                <a:t>learning</a:t>
              </a:r>
              <a:r>
                <a:rPr lang="fr-FR" b="0" i="0" kern="1200" dirty="0"/>
                <a:t> pour la modélisation de données?</a:t>
              </a:r>
              <a:endParaRPr lang="en-US" kern="1200" dirty="0"/>
            </a:p>
          </p:txBody>
        </p:sp>
        <p:sp>
          <p:nvSpPr>
            <p:cNvPr id="7" name="Forme libre 6">
              <a:extLst>
                <a:ext uri="{FF2B5EF4-FFF2-40B4-BE49-F238E27FC236}">
                  <a16:creationId xmlns:a16="http://schemas.microsoft.com/office/drawing/2014/main" id="{B18221DF-D9FB-91B9-0D76-95D74200763E}"/>
                </a:ext>
              </a:extLst>
            </p:cNvPr>
            <p:cNvSpPr/>
            <p:nvPr/>
          </p:nvSpPr>
          <p:spPr>
            <a:xfrm>
              <a:off x="831987" y="3073591"/>
              <a:ext cx="6358432" cy="1083221"/>
            </a:xfrm>
            <a:custGeom>
              <a:avLst/>
              <a:gdLst>
                <a:gd name="connsiteX0" fmla="*/ 0 w 6358432"/>
                <a:gd name="connsiteY0" fmla="*/ 0 h 910800"/>
                <a:gd name="connsiteX1" fmla="*/ 6358432 w 6358432"/>
                <a:gd name="connsiteY1" fmla="*/ 0 h 910800"/>
                <a:gd name="connsiteX2" fmla="*/ 6358432 w 6358432"/>
                <a:gd name="connsiteY2" fmla="*/ 910800 h 910800"/>
                <a:gd name="connsiteX3" fmla="*/ 0 w 6358432"/>
                <a:gd name="connsiteY3" fmla="*/ 910800 h 910800"/>
                <a:gd name="connsiteX4" fmla="*/ 0 w 6358432"/>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8432" h="910800">
                  <a:moveTo>
                    <a:pt x="0" y="0"/>
                  </a:moveTo>
                  <a:lnTo>
                    <a:pt x="6358432" y="0"/>
                  </a:lnTo>
                  <a:lnTo>
                    <a:pt x="6358432"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1880" tIns="20320" rIns="113792" bIns="20320" numCol="1" spcCol="1270" anchor="t" anchorCtr="0">
              <a:noAutofit/>
            </a:bodyPr>
            <a:lstStyle/>
            <a:p>
              <a:pPr marL="114300" lvl="1" indent="-114300" algn="l" defTabSz="533400">
                <a:lnSpc>
                  <a:spcPct val="100000"/>
                </a:lnSpc>
                <a:spcBef>
                  <a:spcPct val="0"/>
                </a:spcBef>
                <a:spcAft>
                  <a:spcPct val="20000"/>
                </a:spcAft>
                <a:buChar char="•"/>
              </a:pPr>
              <a:r>
                <a:rPr lang="fr-FR" b="0" i="0" kern="1200" dirty="0"/>
                <a:t>A. Approche de régression et approche de classification </a:t>
              </a:r>
              <a:endParaRPr lang="en-US" kern="1200" dirty="0"/>
            </a:p>
            <a:p>
              <a:pPr marL="114300" lvl="1" indent="-114300" algn="l" defTabSz="533400">
                <a:lnSpc>
                  <a:spcPct val="100000"/>
                </a:lnSpc>
                <a:spcBef>
                  <a:spcPct val="0"/>
                </a:spcBef>
                <a:spcAft>
                  <a:spcPct val="20000"/>
                </a:spcAft>
                <a:buChar char="•"/>
              </a:pPr>
              <a:r>
                <a:rPr lang="fr-FR" b="0" i="0" kern="1200" dirty="0"/>
                <a:t>B. Approche discriminative et approche générative </a:t>
              </a:r>
              <a:endParaRPr lang="en-US" kern="1200" dirty="0"/>
            </a:p>
            <a:p>
              <a:pPr marL="114300" lvl="1" indent="-114300" algn="l" defTabSz="533400">
                <a:lnSpc>
                  <a:spcPct val="100000"/>
                </a:lnSpc>
                <a:spcBef>
                  <a:spcPct val="0"/>
                </a:spcBef>
                <a:spcAft>
                  <a:spcPct val="20000"/>
                </a:spcAft>
                <a:buChar char="•"/>
              </a:pPr>
              <a:r>
                <a:rPr lang="fr-FR" b="0" i="0" kern="1200" dirty="0"/>
                <a:t>C. Approche supervisée et approche non supervisée </a:t>
              </a:r>
              <a:endParaRPr lang="en-US" kern="1200" dirty="0"/>
            </a:p>
            <a:p>
              <a:pPr marL="114300" lvl="1" indent="-114300" algn="l" defTabSz="533400">
                <a:lnSpc>
                  <a:spcPct val="100000"/>
                </a:lnSpc>
                <a:spcBef>
                  <a:spcPct val="0"/>
                </a:spcBef>
                <a:spcAft>
                  <a:spcPct val="20000"/>
                </a:spcAft>
                <a:buChar char="•"/>
              </a:pPr>
              <a:r>
                <a:rPr lang="fr-FR" b="0" i="0" kern="1200" dirty="0"/>
                <a:t>D. Approche séquentielle et approche statique</a:t>
              </a:r>
              <a:endParaRPr lang="en-US" kern="1200" dirty="0"/>
            </a:p>
          </p:txBody>
        </p:sp>
        <p:sp>
          <p:nvSpPr>
            <p:cNvPr id="8" name="Forme libre 7">
              <a:extLst>
                <a:ext uri="{FF2B5EF4-FFF2-40B4-BE49-F238E27FC236}">
                  <a16:creationId xmlns:a16="http://schemas.microsoft.com/office/drawing/2014/main" id="{952DBA46-28A5-9DEB-4CDF-ED339B29011A}"/>
                </a:ext>
              </a:extLst>
            </p:cNvPr>
            <p:cNvSpPr/>
            <p:nvPr/>
          </p:nvSpPr>
          <p:spPr>
            <a:xfrm>
              <a:off x="831987" y="4332095"/>
              <a:ext cx="6358432" cy="473424"/>
            </a:xfrm>
            <a:custGeom>
              <a:avLst/>
              <a:gdLst>
                <a:gd name="connsiteX0" fmla="*/ 0 w 6358432"/>
                <a:gd name="connsiteY0" fmla="*/ 115442 h 692639"/>
                <a:gd name="connsiteX1" fmla="*/ 115442 w 6358432"/>
                <a:gd name="connsiteY1" fmla="*/ 0 h 692639"/>
                <a:gd name="connsiteX2" fmla="*/ 6242990 w 6358432"/>
                <a:gd name="connsiteY2" fmla="*/ 0 h 692639"/>
                <a:gd name="connsiteX3" fmla="*/ 6358432 w 6358432"/>
                <a:gd name="connsiteY3" fmla="*/ 115442 h 692639"/>
                <a:gd name="connsiteX4" fmla="*/ 6358432 w 6358432"/>
                <a:gd name="connsiteY4" fmla="*/ 577197 h 692639"/>
                <a:gd name="connsiteX5" fmla="*/ 6242990 w 6358432"/>
                <a:gd name="connsiteY5" fmla="*/ 692639 h 692639"/>
                <a:gd name="connsiteX6" fmla="*/ 115442 w 6358432"/>
                <a:gd name="connsiteY6" fmla="*/ 692639 h 692639"/>
                <a:gd name="connsiteX7" fmla="*/ 0 w 6358432"/>
                <a:gd name="connsiteY7" fmla="*/ 577197 h 692639"/>
                <a:gd name="connsiteX8" fmla="*/ 0 w 6358432"/>
                <a:gd name="connsiteY8" fmla="*/ 115442 h 69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432" h="692639">
                  <a:moveTo>
                    <a:pt x="0" y="115442"/>
                  </a:moveTo>
                  <a:cubicBezTo>
                    <a:pt x="0" y="51685"/>
                    <a:pt x="51685" y="0"/>
                    <a:pt x="115442" y="0"/>
                  </a:cubicBezTo>
                  <a:lnTo>
                    <a:pt x="6242990" y="0"/>
                  </a:lnTo>
                  <a:cubicBezTo>
                    <a:pt x="6306747" y="0"/>
                    <a:pt x="6358432" y="51685"/>
                    <a:pt x="6358432" y="115442"/>
                  </a:cubicBezTo>
                  <a:lnTo>
                    <a:pt x="6358432" y="577197"/>
                  </a:lnTo>
                  <a:cubicBezTo>
                    <a:pt x="6358432" y="640954"/>
                    <a:pt x="6306747" y="692639"/>
                    <a:pt x="6242990" y="692639"/>
                  </a:cubicBezTo>
                  <a:lnTo>
                    <a:pt x="115442" y="692639"/>
                  </a:lnTo>
                  <a:cubicBezTo>
                    <a:pt x="51685" y="692639"/>
                    <a:pt x="0" y="640954"/>
                    <a:pt x="0" y="577197"/>
                  </a:cubicBezTo>
                  <a:lnTo>
                    <a:pt x="0" y="115442"/>
                  </a:lnTo>
                  <a:close/>
                </a:path>
              </a:pathLst>
            </a:custGeom>
          </p:spPr>
          <p:style>
            <a:lnRef idx="0">
              <a:schemeClr val="lt1">
                <a:hueOff val="0"/>
                <a:satOff val="0"/>
                <a:lumOff val="0"/>
                <a:alphaOff val="0"/>
              </a:schemeClr>
            </a:lnRef>
            <a:fillRef idx="3">
              <a:schemeClr val="accent2">
                <a:hueOff val="-1455363"/>
                <a:satOff val="-83928"/>
                <a:lumOff val="8628"/>
                <a:alphaOff val="0"/>
              </a:schemeClr>
            </a:fillRef>
            <a:effectRef idx="3">
              <a:schemeClr val="accent2">
                <a:hueOff val="-1455363"/>
                <a:satOff val="-83928"/>
                <a:lumOff val="8628"/>
                <a:alphaOff val="0"/>
              </a:schemeClr>
            </a:effectRef>
            <a:fontRef idx="minor">
              <a:schemeClr val="lt1"/>
            </a:fontRef>
          </p:style>
          <p:txBody>
            <a:bodyPr spcFirstLastPara="0" vert="horz" wrap="square" lIns="94772" tIns="94772" rIns="94772" bIns="94772" numCol="1" spcCol="1270" anchor="ctr" anchorCtr="0">
              <a:noAutofit/>
            </a:bodyPr>
            <a:lstStyle/>
            <a:p>
              <a:pPr marL="0" lvl="0" indent="0" algn="l" defTabSz="711200">
                <a:lnSpc>
                  <a:spcPct val="100000"/>
                </a:lnSpc>
                <a:spcBef>
                  <a:spcPct val="0"/>
                </a:spcBef>
                <a:spcAft>
                  <a:spcPct val="35000"/>
                </a:spcAft>
                <a:buNone/>
                <a:defRPr b="1"/>
              </a:pPr>
              <a:r>
                <a:rPr lang="fr-FR" b="1" i="0" kern="1200" dirty="0"/>
                <a:t>Question 2:</a:t>
              </a:r>
              <a:r>
                <a:rPr lang="fr-FR" b="0" i="0" kern="1200" dirty="0"/>
                <a:t> Qu'est-ce que l'IA générative?</a:t>
              </a:r>
              <a:endParaRPr lang="en-US" kern="1200" dirty="0"/>
            </a:p>
          </p:txBody>
        </p:sp>
        <p:sp>
          <p:nvSpPr>
            <p:cNvPr id="9" name="Forme libre 8">
              <a:extLst>
                <a:ext uri="{FF2B5EF4-FFF2-40B4-BE49-F238E27FC236}">
                  <a16:creationId xmlns:a16="http://schemas.microsoft.com/office/drawing/2014/main" id="{7B7090D3-A05E-1D02-CF8C-B2E3FFA618F0}"/>
                </a:ext>
              </a:extLst>
            </p:cNvPr>
            <p:cNvSpPr/>
            <p:nvPr/>
          </p:nvSpPr>
          <p:spPr>
            <a:xfrm>
              <a:off x="745433" y="4951250"/>
              <a:ext cx="6358432" cy="1361829"/>
            </a:xfrm>
            <a:custGeom>
              <a:avLst/>
              <a:gdLst>
                <a:gd name="connsiteX0" fmla="*/ 0 w 6358432"/>
                <a:gd name="connsiteY0" fmla="*/ 0 h 1092960"/>
                <a:gd name="connsiteX1" fmla="*/ 6358432 w 6358432"/>
                <a:gd name="connsiteY1" fmla="*/ 0 h 1092960"/>
                <a:gd name="connsiteX2" fmla="*/ 6358432 w 6358432"/>
                <a:gd name="connsiteY2" fmla="*/ 1092960 h 1092960"/>
                <a:gd name="connsiteX3" fmla="*/ 0 w 6358432"/>
                <a:gd name="connsiteY3" fmla="*/ 1092960 h 1092960"/>
                <a:gd name="connsiteX4" fmla="*/ 0 w 6358432"/>
                <a:gd name="connsiteY4" fmla="*/ 0 h 109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8432" h="1092960">
                  <a:moveTo>
                    <a:pt x="0" y="0"/>
                  </a:moveTo>
                  <a:lnTo>
                    <a:pt x="6358432" y="0"/>
                  </a:lnTo>
                  <a:lnTo>
                    <a:pt x="6358432" y="1092960"/>
                  </a:lnTo>
                  <a:lnTo>
                    <a:pt x="0" y="10929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1880" tIns="20320" rIns="113792" bIns="20320" numCol="1" spcCol="1270" anchor="t" anchorCtr="0">
              <a:noAutofit/>
            </a:bodyPr>
            <a:lstStyle/>
            <a:p>
              <a:pPr marL="114300" lvl="1" indent="-114300" algn="l" defTabSz="533400">
                <a:lnSpc>
                  <a:spcPct val="100000"/>
                </a:lnSpc>
                <a:spcBef>
                  <a:spcPct val="0"/>
                </a:spcBef>
                <a:spcAft>
                  <a:spcPct val="20000"/>
                </a:spcAft>
                <a:buChar char="•"/>
              </a:pPr>
              <a:r>
                <a:rPr lang="fr-FR" b="0" i="0" kern="1200" dirty="0"/>
                <a:t>A. Un type d'IA qui crée des données nouvelles et originales à partir d'un ensemble d'apprentissage.</a:t>
              </a:r>
              <a:endParaRPr lang="en-US" kern="1200" dirty="0"/>
            </a:p>
            <a:p>
              <a:pPr marL="114300" lvl="1" indent="-114300" algn="l" defTabSz="533400">
                <a:lnSpc>
                  <a:spcPct val="100000"/>
                </a:lnSpc>
                <a:spcBef>
                  <a:spcPct val="0"/>
                </a:spcBef>
                <a:spcAft>
                  <a:spcPct val="20000"/>
                </a:spcAft>
                <a:buChar char="•"/>
              </a:pPr>
              <a:r>
                <a:rPr lang="fr-FR" b="0" i="0" kern="1200" dirty="0"/>
                <a:t>B. Un type d'IA qui se concentre uniquement sur la classification des données existantes. </a:t>
              </a:r>
              <a:endParaRPr lang="en-US" kern="1200" dirty="0"/>
            </a:p>
            <a:p>
              <a:pPr marL="114300" lvl="1" indent="-114300" algn="l" defTabSz="533400">
                <a:lnSpc>
                  <a:spcPct val="100000"/>
                </a:lnSpc>
                <a:spcBef>
                  <a:spcPct val="0"/>
                </a:spcBef>
                <a:spcAft>
                  <a:spcPct val="20000"/>
                </a:spcAft>
                <a:buChar char="•"/>
              </a:pPr>
              <a:r>
                <a:rPr lang="fr-FR" b="0" i="0" kern="1200" dirty="0"/>
                <a:t>C. Un type d'IA qui analyse les données sans les modifier. </a:t>
              </a:r>
              <a:endParaRPr lang="en-US" kern="1200" dirty="0"/>
            </a:p>
            <a:p>
              <a:pPr marL="114300" lvl="1" indent="-114300" algn="l" defTabSz="533400">
                <a:lnSpc>
                  <a:spcPct val="100000"/>
                </a:lnSpc>
                <a:spcBef>
                  <a:spcPct val="0"/>
                </a:spcBef>
                <a:spcAft>
                  <a:spcPct val="20000"/>
                </a:spcAft>
                <a:buChar char="•"/>
              </a:pPr>
              <a:r>
                <a:rPr lang="fr-FR" kern="1200" dirty="0"/>
                <a:t>D. </a:t>
              </a:r>
              <a:r>
                <a:rPr lang="fr-FR" b="0" i="0" kern="1200" dirty="0"/>
                <a:t>Aucune des réponses ci-dessus</a:t>
              </a:r>
              <a:endParaRPr lang="en-US" kern="1200" dirty="0"/>
            </a:p>
          </p:txBody>
        </p:sp>
      </p:grpSp>
    </p:spTree>
    <p:extLst>
      <p:ext uri="{BB962C8B-B14F-4D97-AF65-F5344CB8AC3E}">
        <p14:creationId xmlns:p14="http://schemas.microsoft.com/office/powerpoint/2010/main" val="272622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0D0924-C044-3AB6-AE0E-9C21A8F7C5D6}"/>
              </a:ext>
            </a:extLst>
          </p:cNvPr>
          <p:cNvSpPr>
            <a:spLocks noGrp="1"/>
          </p:cNvSpPr>
          <p:nvPr>
            <p:ph type="title"/>
          </p:nvPr>
        </p:nvSpPr>
        <p:spPr>
          <a:xfrm>
            <a:off x="779516" y="-74665"/>
            <a:ext cx="6356606" cy="1843283"/>
          </a:xfrm>
        </p:spPr>
        <p:txBody>
          <a:bodyPr>
            <a:normAutofit/>
          </a:bodyPr>
          <a:lstStyle/>
          <a:p>
            <a:r>
              <a:rPr lang="fr-FR" sz="4000" dirty="0"/>
              <a:t>Réponse au Quiz du jour 0</a:t>
            </a:r>
          </a:p>
        </p:txBody>
      </p:sp>
      <p:pic>
        <p:nvPicPr>
          <p:cNvPr id="26" name="Picture 25" descr="Une image contenant bleu, Bleu électrique, Azure, bleu vert&#10;&#10;Description générée automatiquement">
            <a:extLst>
              <a:ext uri="{FF2B5EF4-FFF2-40B4-BE49-F238E27FC236}">
                <a16:creationId xmlns:a16="http://schemas.microsoft.com/office/drawing/2014/main" id="{5317D6C0-FBEA-C965-A2BF-11FF5AA007BF}"/>
              </a:ext>
            </a:extLst>
          </p:cNvPr>
          <p:cNvPicPr>
            <a:picLocks noChangeAspect="1"/>
          </p:cNvPicPr>
          <p:nvPr/>
        </p:nvPicPr>
        <p:blipFill rotWithShape="1">
          <a:blip r:embed="rId2"/>
          <a:srcRect l="35340" r="21630" b="-1"/>
          <a:stretch/>
        </p:blipFill>
        <p:spPr>
          <a:xfrm>
            <a:off x="7556409" y="557189"/>
            <a:ext cx="3995928" cy="5851471"/>
          </a:xfrm>
          <a:prstGeom prst="rect">
            <a:avLst/>
          </a:prstGeom>
          <a:effectLst/>
        </p:spPr>
      </p:pic>
      <p:grpSp>
        <p:nvGrpSpPr>
          <p:cNvPr id="4" name="Groupe 3">
            <a:extLst>
              <a:ext uri="{FF2B5EF4-FFF2-40B4-BE49-F238E27FC236}">
                <a16:creationId xmlns:a16="http://schemas.microsoft.com/office/drawing/2014/main" id="{5458E17A-8FE5-BF7E-FCE0-4B63BF8B203B}"/>
              </a:ext>
            </a:extLst>
          </p:cNvPr>
          <p:cNvGrpSpPr/>
          <p:nvPr/>
        </p:nvGrpSpPr>
        <p:grpSpPr>
          <a:xfrm>
            <a:off x="261258" y="1314218"/>
            <a:ext cx="7295151" cy="5094443"/>
            <a:chOff x="745433" y="2302255"/>
            <a:chExt cx="6444986" cy="4010824"/>
          </a:xfrm>
        </p:grpSpPr>
        <p:sp>
          <p:nvSpPr>
            <p:cNvPr id="6" name="Forme libre 5">
              <a:extLst>
                <a:ext uri="{FF2B5EF4-FFF2-40B4-BE49-F238E27FC236}">
                  <a16:creationId xmlns:a16="http://schemas.microsoft.com/office/drawing/2014/main" id="{23A290FB-5F96-528E-2A17-A6CDA5D3E33A}"/>
                </a:ext>
              </a:extLst>
            </p:cNvPr>
            <p:cNvSpPr/>
            <p:nvPr/>
          </p:nvSpPr>
          <p:spPr>
            <a:xfrm>
              <a:off x="831987" y="2302255"/>
              <a:ext cx="6358432" cy="692639"/>
            </a:xfrm>
            <a:custGeom>
              <a:avLst/>
              <a:gdLst>
                <a:gd name="connsiteX0" fmla="*/ 0 w 6358432"/>
                <a:gd name="connsiteY0" fmla="*/ 115442 h 692639"/>
                <a:gd name="connsiteX1" fmla="*/ 115442 w 6358432"/>
                <a:gd name="connsiteY1" fmla="*/ 0 h 692639"/>
                <a:gd name="connsiteX2" fmla="*/ 6242990 w 6358432"/>
                <a:gd name="connsiteY2" fmla="*/ 0 h 692639"/>
                <a:gd name="connsiteX3" fmla="*/ 6358432 w 6358432"/>
                <a:gd name="connsiteY3" fmla="*/ 115442 h 692639"/>
                <a:gd name="connsiteX4" fmla="*/ 6358432 w 6358432"/>
                <a:gd name="connsiteY4" fmla="*/ 577197 h 692639"/>
                <a:gd name="connsiteX5" fmla="*/ 6242990 w 6358432"/>
                <a:gd name="connsiteY5" fmla="*/ 692639 h 692639"/>
                <a:gd name="connsiteX6" fmla="*/ 115442 w 6358432"/>
                <a:gd name="connsiteY6" fmla="*/ 692639 h 692639"/>
                <a:gd name="connsiteX7" fmla="*/ 0 w 6358432"/>
                <a:gd name="connsiteY7" fmla="*/ 577197 h 692639"/>
                <a:gd name="connsiteX8" fmla="*/ 0 w 6358432"/>
                <a:gd name="connsiteY8" fmla="*/ 115442 h 69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432" h="692639">
                  <a:moveTo>
                    <a:pt x="0" y="115442"/>
                  </a:moveTo>
                  <a:cubicBezTo>
                    <a:pt x="0" y="51685"/>
                    <a:pt x="51685" y="0"/>
                    <a:pt x="115442" y="0"/>
                  </a:cubicBezTo>
                  <a:lnTo>
                    <a:pt x="6242990" y="0"/>
                  </a:lnTo>
                  <a:cubicBezTo>
                    <a:pt x="6306747" y="0"/>
                    <a:pt x="6358432" y="51685"/>
                    <a:pt x="6358432" y="115442"/>
                  </a:cubicBezTo>
                  <a:lnTo>
                    <a:pt x="6358432" y="577197"/>
                  </a:lnTo>
                  <a:cubicBezTo>
                    <a:pt x="6358432" y="640954"/>
                    <a:pt x="6306747" y="692639"/>
                    <a:pt x="6242990" y="692639"/>
                  </a:cubicBezTo>
                  <a:lnTo>
                    <a:pt x="115442" y="692639"/>
                  </a:lnTo>
                  <a:cubicBezTo>
                    <a:pt x="51685" y="692639"/>
                    <a:pt x="0" y="640954"/>
                    <a:pt x="0" y="577197"/>
                  </a:cubicBezTo>
                  <a:lnTo>
                    <a:pt x="0" y="115442"/>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94772" tIns="94772" rIns="94772" bIns="94772" numCol="1" spcCol="1270" anchor="ctr" anchorCtr="0">
              <a:noAutofit/>
            </a:bodyPr>
            <a:lstStyle/>
            <a:p>
              <a:pPr marL="0" lvl="0" indent="0" algn="l" defTabSz="711200">
                <a:lnSpc>
                  <a:spcPct val="100000"/>
                </a:lnSpc>
                <a:spcBef>
                  <a:spcPct val="0"/>
                </a:spcBef>
                <a:spcAft>
                  <a:spcPct val="35000"/>
                </a:spcAft>
                <a:buNone/>
                <a:defRPr b="1"/>
              </a:pPr>
              <a:r>
                <a:rPr lang="fr-FR" b="1" i="0" kern="1200" dirty="0"/>
                <a:t>Question 1:</a:t>
              </a:r>
              <a:r>
                <a:rPr lang="fr-FR" b="0" i="0" kern="1200" dirty="0"/>
                <a:t> Quelles sont les deux principales approches en </a:t>
              </a:r>
              <a:r>
                <a:rPr lang="fr-FR" b="0" i="0" kern="1200" dirty="0" err="1"/>
                <a:t>deep</a:t>
              </a:r>
              <a:r>
                <a:rPr lang="fr-FR" b="0" i="0" kern="1200" dirty="0"/>
                <a:t> </a:t>
              </a:r>
              <a:r>
                <a:rPr lang="fr-FR" b="0" i="0" kern="1200" dirty="0" err="1"/>
                <a:t>learning</a:t>
              </a:r>
              <a:r>
                <a:rPr lang="fr-FR" b="0" i="0" kern="1200" dirty="0"/>
                <a:t> pour la modélisation de données?</a:t>
              </a:r>
              <a:endParaRPr lang="en-US" kern="1200" dirty="0"/>
            </a:p>
          </p:txBody>
        </p:sp>
        <p:sp>
          <p:nvSpPr>
            <p:cNvPr id="7" name="Forme libre 6">
              <a:extLst>
                <a:ext uri="{FF2B5EF4-FFF2-40B4-BE49-F238E27FC236}">
                  <a16:creationId xmlns:a16="http://schemas.microsoft.com/office/drawing/2014/main" id="{B18221DF-D9FB-91B9-0D76-95D74200763E}"/>
                </a:ext>
              </a:extLst>
            </p:cNvPr>
            <p:cNvSpPr/>
            <p:nvPr/>
          </p:nvSpPr>
          <p:spPr>
            <a:xfrm>
              <a:off x="831987" y="3073591"/>
              <a:ext cx="6358432" cy="1083221"/>
            </a:xfrm>
            <a:custGeom>
              <a:avLst/>
              <a:gdLst>
                <a:gd name="connsiteX0" fmla="*/ 0 w 6358432"/>
                <a:gd name="connsiteY0" fmla="*/ 0 h 910800"/>
                <a:gd name="connsiteX1" fmla="*/ 6358432 w 6358432"/>
                <a:gd name="connsiteY1" fmla="*/ 0 h 910800"/>
                <a:gd name="connsiteX2" fmla="*/ 6358432 w 6358432"/>
                <a:gd name="connsiteY2" fmla="*/ 910800 h 910800"/>
                <a:gd name="connsiteX3" fmla="*/ 0 w 6358432"/>
                <a:gd name="connsiteY3" fmla="*/ 910800 h 910800"/>
                <a:gd name="connsiteX4" fmla="*/ 0 w 6358432"/>
                <a:gd name="connsiteY4" fmla="*/ 0 h 9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8432" h="910800">
                  <a:moveTo>
                    <a:pt x="0" y="0"/>
                  </a:moveTo>
                  <a:lnTo>
                    <a:pt x="6358432" y="0"/>
                  </a:lnTo>
                  <a:lnTo>
                    <a:pt x="6358432" y="910800"/>
                  </a:lnTo>
                  <a:lnTo>
                    <a:pt x="0" y="910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1880" tIns="20320" rIns="113792" bIns="20320" numCol="1" spcCol="1270" anchor="t" anchorCtr="0">
              <a:noAutofit/>
            </a:bodyPr>
            <a:lstStyle/>
            <a:p>
              <a:pPr marL="114300" lvl="1" indent="-114300" algn="l" defTabSz="533400">
                <a:lnSpc>
                  <a:spcPct val="100000"/>
                </a:lnSpc>
                <a:spcBef>
                  <a:spcPct val="0"/>
                </a:spcBef>
                <a:spcAft>
                  <a:spcPct val="20000"/>
                </a:spcAft>
                <a:buChar char="•"/>
              </a:pPr>
              <a:r>
                <a:rPr lang="fr-FR" b="0" i="0" strike="sngStrike" kern="1200" dirty="0"/>
                <a:t>A. Approche de régression et approche de classification </a:t>
              </a:r>
              <a:endParaRPr lang="en-US" strike="sngStrike" kern="1200" dirty="0"/>
            </a:p>
            <a:p>
              <a:pPr marL="114300" lvl="1" indent="-114300" algn="l" defTabSz="533400">
                <a:lnSpc>
                  <a:spcPct val="100000"/>
                </a:lnSpc>
                <a:spcBef>
                  <a:spcPct val="0"/>
                </a:spcBef>
                <a:spcAft>
                  <a:spcPct val="20000"/>
                </a:spcAft>
                <a:buChar char="•"/>
              </a:pPr>
              <a:r>
                <a:rPr lang="fr-FR" b="0" i="0" kern="1200" dirty="0"/>
                <a:t>B. Approche discriminative et approche générative </a:t>
              </a:r>
              <a:endParaRPr lang="en-US" kern="1200" dirty="0"/>
            </a:p>
            <a:p>
              <a:pPr marL="114300" lvl="1" indent="-114300" algn="l" defTabSz="533400">
                <a:lnSpc>
                  <a:spcPct val="100000"/>
                </a:lnSpc>
                <a:spcBef>
                  <a:spcPct val="0"/>
                </a:spcBef>
                <a:spcAft>
                  <a:spcPct val="20000"/>
                </a:spcAft>
                <a:buChar char="•"/>
              </a:pPr>
              <a:r>
                <a:rPr lang="fr-FR" b="0" i="0" strike="sngStrike" kern="1200" dirty="0"/>
                <a:t>C. Approche supervisée et approche non supervisée </a:t>
              </a:r>
              <a:endParaRPr lang="en-US" strike="sngStrike" kern="1200" dirty="0"/>
            </a:p>
            <a:p>
              <a:pPr marL="114300" lvl="1" indent="-114300" algn="l" defTabSz="533400">
                <a:lnSpc>
                  <a:spcPct val="100000"/>
                </a:lnSpc>
                <a:spcBef>
                  <a:spcPct val="0"/>
                </a:spcBef>
                <a:spcAft>
                  <a:spcPct val="20000"/>
                </a:spcAft>
                <a:buChar char="•"/>
              </a:pPr>
              <a:r>
                <a:rPr lang="fr-FR" b="0" i="0" strike="sngStrike" kern="1200" dirty="0"/>
                <a:t>D. Approche séquentielle et approche statique</a:t>
              </a:r>
              <a:endParaRPr lang="en-US" strike="sngStrike" kern="1200" dirty="0"/>
            </a:p>
          </p:txBody>
        </p:sp>
        <p:sp>
          <p:nvSpPr>
            <p:cNvPr id="8" name="Forme libre 7">
              <a:extLst>
                <a:ext uri="{FF2B5EF4-FFF2-40B4-BE49-F238E27FC236}">
                  <a16:creationId xmlns:a16="http://schemas.microsoft.com/office/drawing/2014/main" id="{952DBA46-28A5-9DEB-4CDF-ED339B29011A}"/>
                </a:ext>
              </a:extLst>
            </p:cNvPr>
            <p:cNvSpPr/>
            <p:nvPr/>
          </p:nvSpPr>
          <p:spPr>
            <a:xfrm>
              <a:off x="831987" y="4332095"/>
              <a:ext cx="6358432" cy="473424"/>
            </a:xfrm>
            <a:custGeom>
              <a:avLst/>
              <a:gdLst>
                <a:gd name="connsiteX0" fmla="*/ 0 w 6358432"/>
                <a:gd name="connsiteY0" fmla="*/ 115442 h 692639"/>
                <a:gd name="connsiteX1" fmla="*/ 115442 w 6358432"/>
                <a:gd name="connsiteY1" fmla="*/ 0 h 692639"/>
                <a:gd name="connsiteX2" fmla="*/ 6242990 w 6358432"/>
                <a:gd name="connsiteY2" fmla="*/ 0 h 692639"/>
                <a:gd name="connsiteX3" fmla="*/ 6358432 w 6358432"/>
                <a:gd name="connsiteY3" fmla="*/ 115442 h 692639"/>
                <a:gd name="connsiteX4" fmla="*/ 6358432 w 6358432"/>
                <a:gd name="connsiteY4" fmla="*/ 577197 h 692639"/>
                <a:gd name="connsiteX5" fmla="*/ 6242990 w 6358432"/>
                <a:gd name="connsiteY5" fmla="*/ 692639 h 692639"/>
                <a:gd name="connsiteX6" fmla="*/ 115442 w 6358432"/>
                <a:gd name="connsiteY6" fmla="*/ 692639 h 692639"/>
                <a:gd name="connsiteX7" fmla="*/ 0 w 6358432"/>
                <a:gd name="connsiteY7" fmla="*/ 577197 h 692639"/>
                <a:gd name="connsiteX8" fmla="*/ 0 w 6358432"/>
                <a:gd name="connsiteY8" fmla="*/ 115442 h 69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8432" h="692639">
                  <a:moveTo>
                    <a:pt x="0" y="115442"/>
                  </a:moveTo>
                  <a:cubicBezTo>
                    <a:pt x="0" y="51685"/>
                    <a:pt x="51685" y="0"/>
                    <a:pt x="115442" y="0"/>
                  </a:cubicBezTo>
                  <a:lnTo>
                    <a:pt x="6242990" y="0"/>
                  </a:lnTo>
                  <a:cubicBezTo>
                    <a:pt x="6306747" y="0"/>
                    <a:pt x="6358432" y="51685"/>
                    <a:pt x="6358432" y="115442"/>
                  </a:cubicBezTo>
                  <a:lnTo>
                    <a:pt x="6358432" y="577197"/>
                  </a:lnTo>
                  <a:cubicBezTo>
                    <a:pt x="6358432" y="640954"/>
                    <a:pt x="6306747" y="692639"/>
                    <a:pt x="6242990" y="692639"/>
                  </a:cubicBezTo>
                  <a:lnTo>
                    <a:pt x="115442" y="692639"/>
                  </a:lnTo>
                  <a:cubicBezTo>
                    <a:pt x="51685" y="692639"/>
                    <a:pt x="0" y="640954"/>
                    <a:pt x="0" y="577197"/>
                  </a:cubicBezTo>
                  <a:lnTo>
                    <a:pt x="0" y="115442"/>
                  </a:lnTo>
                  <a:close/>
                </a:path>
              </a:pathLst>
            </a:custGeom>
          </p:spPr>
          <p:style>
            <a:lnRef idx="0">
              <a:schemeClr val="lt1">
                <a:hueOff val="0"/>
                <a:satOff val="0"/>
                <a:lumOff val="0"/>
                <a:alphaOff val="0"/>
              </a:schemeClr>
            </a:lnRef>
            <a:fillRef idx="3">
              <a:schemeClr val="accent2">
                <a:hueOff val="-1455363"/>
                <a:satOff val="-83928"/>
                <a:lumOff val="8628"/>
                <a:alphaOff val="0"/>
              </a:schemeClr>
            </a:fillRef>
            <a:effectRef idx="3">
              <a:schemeClr val="accent2">
                <a:hueOff val="-1455363"/>
                <a:satOff val="-83928"/>
                <a:lumOff val="8628"/>
                <a:alphaOff val="0"/>
              </a:schemeClr>
            </a:effectRef>
            <a:fontRef idx="minor">
              <a:schemeClr val="lt1"/>
            </a:fontRef>
          </p:style>
          <p:txBody>
            <a:bodyPr spcFirstLastPara="0" vert="horz" wrap="square" lIns="94772" tIns="94772" rIns="94772" bIns="94772" numCol="1" spcCol="1270" anchor="ctr" anchorCtr="0">
              <a:noAutofit/>
            </a:bodyPr>
            <a:lstStyle/>
            <a:p>
              <a:pPr marL="0" lvl="0" indent="0" algn="l" defTabSz="711200">
                <a:lnSpc>
                  <a:spcPct val="100000"/>
                </a:lnSpc>
                <a:spcBef>
                  <a:spcPct val="0"/>
                </a:spcBef>
                <a:spcAft>
                  <a:spcPct val="35000"/>
                </a:spcAft>
                <a:buNone/>
                <a:defRPr b="1"/>
              </a:pPr>
              <a:r>
                <a:rPr lang="fr-FR" b="1" i="0" kern="1200" dirty="0"/>
                <a:t>Question 2:</a:t>
              </a:r>
              <a:r>
                <a:rPr lang="fr-FR" b="0" i="0" kern="1200" dirty="0"/>
                <a:t> Qu'est-ce que l'IA générative?</a:t>
              </a:r>
              <a:endParaRPr lang="en-US" kern="1200" dirty="0"/>
            </a:p>
          </p:txBody>
        </p:sp>
        <p:sp>
          <p:nvSpPr>
            <p:cNvPr id="9" name="Forme libre 8">
              <a:extLst>
                <a:ext uri="{FF2B5EF4-FFF2-40B4-BE49-F238E27FC236}">
                  <a16:creationId xmlns:a16="http://schemas.microsoft.com/office/drawing/2014/main" id="{7B7090D3-A05E-1D02-CF8C-B2E3FFA618F0}"/>
                </a:ext>
              </a:extLst>
            </p:cNvPr>
            <p:cNvSpPr/>
            <p:nvPr/>
          </p:nvSpPr>
          <p:spPr>
            <a:xfrm>
              <a:off x="745433" y="4951250"/>
              <a:ext cx="6358432" cy="1361829"/>
            </a:xfrm>
            <a:custGeom>
              <a:avLst/>
              <a:gdLst>
                <a:gd name="connsiteX0" fmla="*/ 0 w 6358432"/>
                <a:gd name="connsiteY0" fmla="*/ 0 h 1092960"/>
                <a:gd name="connsiteX1" fmla="*/ 6358432 w 6358432"/>
                <a:gd name="connsiteY1" fmla="*/ 0 h 1092960"/>
                <a:gd name="connsiteX2" fmla="*/ 6358432 w 6358432"/>
                <a:gd name="connsiteY2" fmla="*/ 1092960 h 1092960"/>
                <a:gd name="connsiteX3" fmla="*/ 0 w 6358432"/>
                <a:gd name="connsiteY3" fmla="*/ 1092960 h 1092960"/>
                <a:gd name="connsiteX4" fmla="*/ 0 w 6358432"/>
                <a:gd name="connsiteY4" fmla="*/ 0 h 109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8432" h="1092960">
                  <a:moveTo>
                    <a:pt x="0" y="0"/>
                  </a:moveTo>
                  <a:lnTo>
                    <a:pt x="6358432" y="0"/>
                  </a:lnTo>
                  <a:lnTo>
                    <a:pt x="6358432" y="1092960"/>
                  </a:lnTo>
                  <a:lnTo>
                    <a:pt x="0" y="10929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1880" tIns="20320" rIns="113792" bIns="20320" numCol="1" spcCol="1270" anchor="t" anchorCtr="0">
              <a:noAutofit/>
            </a:bodyPr>
            <a:lstStyle/>
            <a:p>
              <a:pPr marL="114300" lvl="1" indent="-114300" algn="l" defTabSz="533400">
                <a:lnSpc>
                  <a:spcPct val="100000"/>
                </a:lnSpc>
                <a:spcBef>
                  <a:spcPct val="0"/>
                </a:spcBef>
                <a:spcAft>
                  <a:spcPct val="20000"/>
                </a:spcAft>
                <a:buChar char="•"/>
              </a:pPr>
              <a:r>
                <a:rPr lang="fr-FR" b="0" i="0" kern="1200" dirty="0"/>
                <a:t>A. Un type d'IA qui crée des données nouvelles et originales à partir d'un ensemble d'apprentissage.</a:t>
              </a:r>
              <a:endParaRPr lang="en-US" kern="1200" dirty="0"/>
            </a:p>
            <a:p>
              <a:pPr marL="114300" lvl="1" indent="-114300" algn="l" defTabSz="533400">
                <a:lnSpc>
                  <a:spcPct val="100000"/>
                </a:lnSpc>
                <a:spcBef>
                  <a:spcPct val="0"/>
                </a:spcBef>
                <a:spcAft>
                  <a:spcPct val="20000"/>
                </a:spcAft>
                <a:buChar char="•"/>
              </a:pPr>
              <a:r>
                <a:rPr lang="fr-FR" b="0" i="0" strike="sngStrike" kern="1200" dirty="0"/>
                <a:t>B. Un type d'IA qui se concentre uniquement sur la classification des données existantes. </a:t>
              </a:r>
              <a:endParaRPr lang="en-US" strike="sngStrike" kern="1200" dirty="0"/>
            </a:p>
            <a:p>
              <a:pPr marL="114300" lvl="1" indent="-114300" algn="l" defTabSz="533400">
                <a:lnSpc>
                  <a:spcPct val="100000"/>
                </a:lnSpc>
                <a:spcBef>
                  <a:spcPct val="0"/>
                </a:spcBef>
                <a:spcAft>
                  <a:spcPct val="20000"/>
                </a:spcAft>
                <a:buChar char="•"/>
              </a:pPr>
              <a:r>
                <a:rPr lang="fr-FR" b="0" i="0" strike="sngStrike" kern="1200" dirty="0"/>
                <a:t>C. Un type d'IA qui analyse les données sans les modifier. </a:t>
              </a:r>
              <a:endParaRPr lang="en-US" strike="sngStrike" kern="1200" dirty="0"/>
            </a:p>
            <a:p>
              <a:pPr marL="114300" lvl="1" indent="-114300" algn="l" defTabSz="533400">
                <a:lnSpc>
                  <a:spcPct val="100000"/>
                </a:lnSpc>
                <a:spcBef>
                  <a:spcPct val="0"/>
                </a:spcBef>
                <a:spcAft>
                  <a:spcPct val="20000"/>
                </a:spcAft>
                <a:buChar char="•"/>
              </a:pPr>
              <a:r>
                <a:rPr lang="fr-FR" strike="sngStrike" kern="1200" dirty="0"/>
                <a:t>D. </a:t>
              </a:r>
              <a:r>
                <a:rPr lang="fr-FR" b="0" i="0" strike="sngStrike" kern="1200" dirty="0"/>
                <a:t>Aucune des réponses ci-dessus</a:t>
              </a:r>
              <a:endParaRPr lang="en-US" strike="sngStrike" kern="1200" dirty="0"/>
            </a:p>
          </p:txBody>
        </p:sp>
      </p:grpSp>
    </p:spTree>
    <p:extLst>
      <p:ext uri="{BB962C8B-B14F-4D97-AF65-F5344CB8AC3E}">
        <p14:creationId xmlns:p14="http://schemas.microsoft.com/office/powerpoint/2010/main" val="37540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14DAAE-4876-8D5A-3381-8B16697C3C11}"/>
              </a:ext>
            </a:extLst>
          </p:cNvPr>
          <p:cNvSpPr>
            <a:spLocks noGrp="1"/>
          </p:cNvSpPr>
          <p:nvPr>
            <p:ph type="title"/>
          </p:nvPr>
        </p:nvSpPr>
        <p:spPr>
          <a:xfrm>
            <a:off x="572493" y="238539"/>
            <a:ext cx="11018520" cy="1434415"/>
          </a:xfrm>
        </p:spPr>
        <p:txBody>
          <a:bodyPr anchor="b">
            <a:normAutofit/>
          </a:bodyPr>
          <a:lstStyle/>
          <a:p>
            <a:r>
              <a:rPr lang="fr-FR" sz="5400"/>
              <a:t>Quiz</a:t>
            </a:r>
          </a:p>
        </p:txBody>
      </p:sp>
      <p:sp>
        <p:nvSpPr>
          <p:cNvPr id="2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96C6C18-B709-10C3-6F3C-C5017E2ECBB2}"/>
              </a:ext>
            </a:extLst>
          </p:cNvPr>
          <p:cNvSpPr>
            <a:spLocks noGrp="1"/>
          </p:cNvSpPr>
          <p:nvPr>
            <p:ph idx="1"/>
          </p:nvPr>
        </p:nvSpPr>
        <p:spPr>
          <a:xfrm>
            <a:off x="572493" y="2071316"/>
            <a:ext cx="6713552" cy="4119172"/>
          </a:xfrm>
        </p:spPr>
        <p:txBody>
          <a:bodyPr anchor="t">
            <a:normAutofit/>
          </a:bodyPr>
          <a:lstStyle/>
          <a:p>
            <a:pPr marL="0" indent="0">
              <a:buNone/>
            </a:pPr>
            <a:r>
              <a:rPr lang="fr-FR" sz="2200" b="0" i="0" dirty="0">
                <a:effectLst/>
                <a:latin typeface="Söhne"/>
              </a:rPr>
              <a:t>Question 1 : Quelle est la principale différence entre les modèles génératifs et les modèles discriminatifs en intelligence artificielle ? </a:t>
            </a:r>
          </a:p>
          <a:p>
            <a:pPr marL="514350" indent="-514350">
              <a:buAutoNum type="alphaLcParenR"/>
            </a:pPr>
            <a:r>
              <a:rPr lang="fr-FR" sz="2200" b="0" i="0" dirty="0">
                <a:effectLst/>
                <a:latin typeface="Söhne"/>
              </a:rPr>
              <a:t>Les modèles génératifs créent de nouvelles données, tandis que les modèles discriminatifs classent des données existantes. </a:t>
            </a:r>
          </a:p>
          <a:p>
            <a:pPr marL="514350" indent="-514350">
              <a:buAutoNum type="alphaLcParenR"/>
            </a:pPr>
            <a:r>
              <a:rPr lang="fr-FR" sz="2200" b="0" i="0" dirty="0">
                <a:effectLst/>
                <a:latin typeface="Söhne"/>
              </a:rPr>
              <a:t>Les modèles génératifs classent des données existantes, tandis que les modèles discriminatifs créent de nouvelles données. </a:t>
            </a:r>
          </a:p>
          <a:p>
            <a:pPr marL="514350" indent="-514350">
              <a:buAutoNum type="alphaLcParenR"/>
            </a:pPr>
            <a:r>
              <a:rPr lang="fr-FR" sz="2200" b="0" i="0" dirty="0">
                <a:effectLst/>
                <a:latin typeface="Söhne"/>
              </a:rPr>
              <a:t>Les modèles génératifs et discriminatifs sont identiques.</a:t>
            </a:r>
            <a:endParaRPr lang="fr-FR" sz="2200" dirty="0"/>
          </a:p>
        </p:txBody>
      </p:sp>
      <p:pic>
        <p:nvPicPr>
          <p:cNvPr id="13" name="Picture 4" descr="Ampoule sur arrière-plan jaune avec faisceaux de lumière et câble">
            <a:extLst>
              <a:ext uri="{FF2B5EF4-FFF2-40B4-BE49-F238E27FC236}">
                <a16:creationId xmlns:a16="http://schemas.microsoft.com/office/drawing/2014/main" id="{CAEEB914-0D44-24AB-9D70-1E3106FCA397}"/>
              </a:ext>
            </a:extLst>
          </p:cNvPr>
          <p:cNvPicPr>
            <a:picLocks noChangeAspect="1"/>
          </p:cNvPicPr>
          <p:nvPr/>
        </p:nvPicPr>
        <p:blipFill rotWithShape="1">
          <a:blip r:embed="rId2"/>
          <a:srcRect l="40835" r="-3" b="-3"/>
          <a:stretch/>
        </p:blipFill>
        <p:spPr>
          <a:xfrm>
            <a:off x="7675658" y="2093976"/>
            <a:ext cx="3941064" cy="4096512"/>
          </a:xfrm>
          <a:prstGeom prst="rect">
            <a:avLst/>
          </a:prstGeom>
        </p:spPr>
      </p:pic>
    </p:spTree>
    <p:extLst>
      <p:ext uri="{BB962C8B-B14F-4D97-AF65-F5344CB8AC3E}">
        <p14:creationId xmlns:p14="http://schemas.microsoft.com/office/powerpoint/2010/main" val="209120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CB3748-7E63-1A79-22BD-58C92AD7E3B1}"/>
              </a:ext>
            </a:extLst>
          </p:cNvPr>
          <p:cNvSpPr>
            <a:spLocks noGrp="1"/>
          </p:cNvSpPr>
          <p:nvPr>
            <p:ph type="title"/>
          </p:nvPr>
        </p:nvSpPr>
        <p:spPr>
          <a:xfrm>
            <a:off x="640080" y="325369"/>
            <a:ext cx="4368602" cy="1956841"/>
          </a:xfrm>
        </p:spPr>
        <p:txBody>
          <a:bodyPr anchor="b">
            <a:normAutofit/>
          </a:bodyPr>
          <a:lstStyle/>
          <a:p>
            <a:r>
              <a:rPr lang="fr-FR" sz="5400" dirty="0"/>
              <a:t>Contacts</a:t>
            </a:r>
          </a:p>
        </p:txBody>
      </p:sp>
      <p:sp>
        <p:nvSpPr>
          <p:cNvPr id="3" name="Espace réservé du contenu 2">
            <a:extLst>
              <a:ext uri="{FF2B5EF4-FFF2-40B4-BE49-F238E27FC236}">
                <a16:creationId xmlns:a16="http://schemas.microsoft.com/office/drawing/2014/main" id="{747E7248-8666-D7D0-E2A9-06798C2903CD}"/>
              </a:ext>
            </a:extLst>
          </p:cNvPr>
          <p:cNvSpPr>
            <a:spLocks noGrp="1"/>
          </p:cNvSpPr>
          <p:nvPr>
            <p:ph idx="1"/>
          </p:nvPr>
        </p:nvSpPr>
        <p:spPr>
          <a:xfrm>
            <a:off x="640080" y="2872899"/>
            <a:ext cx="4243589" cy="3320668"/>
          </a:xfrm>
        </p:spPr>
        <p:txBody>
          <a:bodyPr>
            <a:normAutofit fontScale="85000" lnSpcReduction="10000"/>
          </a:bodyPr>
          <a:lstStyle/>
          <a:p>
            <a:r>
              <a:rPr lang="fr-FR" sz="2200" dirty="0"/>
              <a:t>Natacha NJONGWA YEPNGA: </a:t>
            </a:r>
            <a:r>
              <a:rPr lang="fr-FR" sz="2200" dirty="0">
                <a:hlinkClick r:id="rId2"/>
              </a:rPr>
              <a:t>https://www.linkedin.com/in/natacha-njongwa-yepnga/?originalSubdomain=fr</a:t>
            </a:r>
            <a:endParaRPr lang="fr-FR" sz="2200" dirty="0"/>
          </a:p>
          <a:p>
            <a:endParaRPr lang="fr-FR" sz="2200" dirty="0"/>
          </a:p>
          <a:p>
            <a:r>
              <a:rPr lang="fr-FR" sz="2200" dirty="0" err="1"/>
              <a:t>LeCoinStat</a:t>
            </a:r>
            <a:r>
              <a:rPr lang="fr-FR" sz="2200" dirty="0"/>
              <a:t>: </a:t>
            </a:r>
            <a:r>
              <a:rPr lang="fr-FR" sz="2200" dirty="0">
                <a:hlinkClick r:id="rId3"/>
              </a:rPr>
              <a:t>https://www.youtube.com/c/LeCoinStat</a:t>
            </a:r>
            <a:endParaRPr lang="fr-FR" sz="2200" dirty="0"/>
          </a:p>
          <a:p>
            <a:pPr marL="0" indent="0">
              <a:buNone/>
            </a:pPr>
            <a:endParaRPr lang="fr-FR" sz="2200" dirty="0"/>
          </a:p>
          <a:p>
            <a:r>
              <a:rPr lang="fr-FR" sz="2200" dirty="0"/>
              <a:t>Newsletter: </a:t>
            </a:r>
            <a:r>
              <a:rPr lang="fr-FR" sz="2200" dirty="0">
                <a:hlinkClick r:id="rId4"/>
              </a:rPr>
              <a:t>https://natacha-njongwa-yepnga.ck.page/inscriptionnewsletter</a:t>
            </a:r>
            <a:endParaRPr lang="fr-FR" sz="2200" dirty="0"/>
          </a:p>
          <a:p>
            <a:endParaRPr lang="fr-FR" sz="2200" dirty="0"/>
          </a:p>
          <a:p>
            <a:endParaRPr lang="fr-FR" sz="2200" dirty="0"/>
          </a:p>
        </p:txBody>
      </p:sp>
      <p:pic>
        <p:nvPicPr>
          <p:cNvPr id="5" name="Picture 4" descr="Two telephones communicating">
            <a:extLst>
              <a:ext uri="{FF2B5EF4-FFF2-40B4-BE49-F238E27FC236}">
                <a16:creationId xmlns:a16="http://schemas.microsoft.com/office/drawing/2014/main" id="{E1903074-DC22-23F4-7C3E-DE8B7AAFA517}"/>
              </a:ext>
            </a:extLst>
          </p:cNvPr>
          <p:cNvPicPr>
            <a:picLocks noChangeAspect="1"/>
          </p:cNvPicPr>
          <p:nvPr/>
        </p:nvPicPr>
        <p:blipFill rotWithShape="1">
          <a:blip r:embed="rId5"/>
          <a:srcRect l="7532" r="1724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06785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14DAAE-4876-8D5A-3381-8B16697C3C11}"/>
              </a:ext>
            </a:extLst>
          </p:cNvPr>
          <p:cNvSpPr>
            <a:spLocks noGrp="1"/>
          </p:cNvSpPr>
          <p:nvPr>
            <p:ph type="title"/>
          </p:nvPr>
        </p:nvSpPr>
        <p:spPr>
          <a:xfrm>
            <a:off x="838200" y="365125"/>
            <a:ext cx="10515600" cy="1325563"/>
          </a:xfrm>
        </p:spPr>
        <p:txBody>
          <a:bodyPr>
            <a:normAutofit/>
          </a:bodyPr>
          <a:lstStyle/>
          <a:p>
            <a:r>
              <a:rPr lang="fr-FR" sz="5400"/>
              <a:t>Quiz</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96C6C18-B709-10C3-6F3C-C5017E2ECBB2}"/>
              </a:ext>
            </a:extLst>
          </p:cNvPr>
          <p:cNvSpPr>
            <a:spLocks noGrp="1"/>
          </p:cNvSpPr>
          <p:nvPr>
            <p:ph idx="1"/>
          </p:nvPr>
        </p:nvSpPr>
        <p:spPr>
          <a:xfrm>
            <a:off x="838200" y="1929384"/>
            <a:ext cx="10515600" cy="4251960"/>
          </a:xfrm>
        </p:spPr>
        <p:txBody>
          <a:bodyPr>
            <a:normAutofit/>
          </a:bodyPr>
          <a:lstStyle/>
          <a:p>
            <a:pPr marL="0" indent="0">
              <a:buNone/>
            </a:pPr>
            <a:r>
              <a:rPr lang="fr-FR" sz="2200" b="0" i="0">
                <a:effectLst/>
                <a:latin typeface="Söhne"/>
              </a:rPr>
              <a:t>Question 2 : Pouvez-vous nommer trois familles de modèles génératifs qui ont été explorées dans cette présentation sur l'IA générative ? </a:t>
            </a:r>
          </a:p>
          <a:p>
            <a:pPr marL="0" indent="0">
              <a:buNone/>
            </a:pPr>
            <a:endParaRPr lang="fr-FR" sz="2200" b="0" i="0">
              <a:effectLst/>
              <a:latin typeface="Söhne"/>
            </a:endParaRPr>
          </a:p>
          <a:p>
            <a:pPr marL="514350" indent="-514350">
              <a:buAutoNum type="alphaLcParenR"/>
            </a:pPr>
            <a:r>
              <a:rPr lang="fr-FR" sz="2200" b="0" i="0">
                <a:effectLst/>
                <a:latin typeface="Söhne"/>
              </a:rPr>
              <a:t>Boosting</a:t>
            </a:r>
            <a:r>
              <a:rPr lang="fr-FR" sz="2200">
                <a:latin typeface="Söhne"/>
              </a:rPr>
              <a:t>, </a:t>
            </a:r>
            <a:r>
              <a:rPr lang="fr-FR" sz="2200" b="0" i="0">
                <a:effectLst/>
                <a:latin typeface="Söhne"/>
              </a:rPr>
              <a:t>Bagging</a:t>
            </a:r>
            <a:r>
              <a:rPr lang="fr-FR" sz="2200">
                <a:latin typeface="Söhne"/>
              </a:rPr>
              <a:t> et</a:t>
            </a:r>
            <a:r>
              <a:rPr lang="fr-FR" sz="2200" b="0" i="0">
                <a:effectLst/>
                <a:latin typeface="Söhne"/>
              </a:rPr>
              <a:t> régression logistique</a:t>
            </a:r>
          </a:p>
          <a:p>
            <a:pPr marL="514350" indent="-514350">
              <a:buAutoNum type="alphaLcParenR"/>
            </a:pPr>
            <a:r>
              <a:rPr lang="fr-FR" sz="2200" b="0" i="0">
                <a:effectLst/>
                <a:latin typeface="Söhne"/>
              </a:rPr>
              <a:t>Random Forest, Réseaux de neurones convolutifs (CNN) et CAH</a:t>
            </a:r>
          </a:p>
          <a:p>
            <a:pPr marL="514350" indent="-514350">
              <a:buFont typeface="Arial" panose="020B0604020202020204" pitchFamily="34" charset="0"/>
              <a:buAutoNum type="alphaLcParenR"/>
            </a:pPr>
            <a:r>
              <a:rPr lang="fr-FR" sz="2200" cap="none" spc="0">
                <a:effectLst/>
              </a:rPr>
              <a:t>Generative Adversarial Networks (GAN), Diffusion Models</a:t>
            </a:r>
            <a:r>
              <a:rPr lang="fr-FR" sz="2200"/>
              <a:t>, </a:t>
            </a:r>
            <a:r>
              <a:rPr lang="fr-FR" sz="2200" cap="none" spc="0">
                <a:effectLst/>
              </a:rPr>
              <a:t>Autoregressive Models</a:t>
            </a:r>
          </a:p>
          <a:p>
            <a:pPr marL="0" indent="0">
              <a:buNone/>
            </a:pPr>
            <a:endParaRPr lang="fr-FR" sz="2200" cap="none" spc="0">
              <a:effectLst/>
            </a:endParaRPr>
          </a:p>
        </p:txBody>
      </p:sp>
    </p:spTree>
    <p:extLst>
      <p:ext uri="{BB962C8B-B14F-4D97-AF65-F5344CB8AC3E}">
        <p14:creationId xmlns:p14="http://schemas.microsoft.com/office/powerpoint/2010/main" val="965350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AD68D97-EE46-288D-C806-73EB3435307F}"/>
              </a:ext>
            </a:extLst>
          </p:cNvPr>
          <p:cNvSpPr>
            <a:spLocks noGrp="1"/>
          </p:cNvSpPr>
          <p:nvPr>
            <p:ph type="title"/>
          </p:nvPr>
        </p:nvSpPr>
        <p:spPr>
          <a:xfrm>
            <a:off x="838200" y="365125"/>
            <a:ext cx="10515600" cy="1325563"/>
          </a:xfrm>
        </p:spPr>
        <p:txBody>
          <a:bodyPr>
            <a:normAutofit/>
          </a:bodyPr>
          <a:lstStyle/>
          <a:p>
            <a:r>
              <a:rPr lang="fr-FR" sz="5400"/>
              <a:t>Ressources</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46365A76-EBE4-1681-D96A-FE1D8B190921}"/>
              </a:ext>
            </a:extLst>
          </p:cNvPr>
          <p:cNvGraphicFramePr>
            <a:graphicFrameLocks noGrp="1"/>
          </p:cNvGraphicFramePr>
          <p:nvPr>
            <p:ph idx="1"/>
            <p:extLst>
              <p:ext uri="{D42A27DB-BD31-4B8C-83A1-F6EECF244321}">
                <p14:modId xmlns:p14="http://schemas.microsoft.com/office/powerpoint/2010/main" val="1678134930"/>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8618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Arc 2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2300830-87F7-B476-91B9-37DA63AC1197}"/>
              </a:ext>
            </a:extLst>
          </p:cNvPr>
          <p:cNvSpPr>
            <a:spLocks noGrp="1"/>
          </p:cNvSpPr>
          <p:nvPr>
            <p:ph type="title"/>
          </p:nvPr>
        </p:nvSpPr>
        <p:spPr>
          <a:xfrm>
            <a:off x="5894962" y="479493"/>
            <a:ext cx="5458838" cy="1325563"/>
          </a:xfrm>
        </p:spPr>
        <p:txBody>
          <a:bodyPr>
            <a:normAutofit/>
          </a:bodyPr>
          <a:lstStyle/>
          <a:p>
            <a:r>
              <a:rPr lang="fr-FR"/>
              <a:t>Objectifs</a:t>
            </a:r>
          </a:p>
        </p:txBody>
      </p:sp>
      <p:sp>
        <p:nvSpPr>
          <p:cNvPr id="26" name="Freeform: Shape 2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s">
            <a:extLst>
              <a:ext uri="{FF2B5EF4-FFF2-40B4-BE49-F238E27FC236}">
                <a16:creationId xmlns:a16="http://schemas.microsoft.com/office/drawing/2014/main" id="{83A49659-0B6B-D23D-7D11-71A416E7A0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Espace réservé du contenu 2">
            <a:extLst>
              <a:ext uri="{FF2B5EF4-FFF2-40B4-BE49-F238E27FC236}">
                <a16:creationId xmlns:a16="http://schemas.microsoft.com/office/drawing/2014/main" id="{29CFDA98-9F81-FD45-44C3-936C0FC1F36E}"/>
              </a:ext>
            </a:extLst>
          </p:cNvPr>
          <p:cNvSpPr>
            <a:spLocks noGrp="1"/>
          </p:cNvSpPr>
          <p:nvPr>
            <p:ph idx="1"/>
          </p:nvPr>
        </p:nvSpPr>
        <p:spPr>
          <a:xfrm>
            <a:off x="5175504" y="1984443"/>
            <a:ext cx="6492240" cy="4192520"/>
          </a:xfrm>
        </p:spPr>
        <p:txBody>
          <a:bodyPr>
            <a:normAutofit/>
          </a:bodyPr>
          <a:lstStyle/>
          <a:p>
            <a:r>
              <a:rPr lang="fr-FR" sz="2400" b="0" i="0" dirty="0">
                <a:effectLst/>
                <a:latin typeface="Söhne"/>
              </a:rPr>
              <a:t>Savoir ce qu'est réellement l'IA générative</a:t>
            </a:r>
          </a:p>
          <a:p>
            <a:pPr marL="0" indent="0">
              <a:buNone/>
            </a:pPr>
            <a:endParaRPr lang="fr-FR" sz="2400" b="0" i="0" dirty="0">
              <a:effectLst/>
              <a:latin typeface="Söhne"/>
            </a:endParaRPr>
          </a:p>
          <a:p>
            <a:r>
              <a:rPr lang="fr-FR" sz="2400" b="0" i="0" dirty="0">
                <a:effectLst/>
                <a:latin typeface="Söhne"/>
              </a:rPr>
              <a:t> Comprendre la différence entre les modèles génératifs et les modèles discriminatifs </a:t>
            </a:r>
          </a:p>
          <a:p>
            <a:pPr marL="0" indent="0">
              <a:buNone/>
            </a:pPr>
            <a:endParaRPr lang="fr-FR" sz="2400" b="0" i="0" dirty="0">
              <a:effectLst/>
              <a:latin typeface="Söhne"/>
            </a:endParaRPr>
          </a:p>
          <a:p>
            <a:r>
              <a:rPr lang="fr-FR" sz="2400" b="0" i="0" dirty="0">
                <a:effectLst/>
                <a:latin typeface="Söhne"/>
              </a:rPr>
              <a:t>Explorer les différentes familles de modèles génératifs</a:t>
            </a:r>
          </a:p>
          <a:p>
            <a:pPr marL="0" indent="0">
              <a:buNone/>
            </a:pPr>
            <a:endParaRPr lang="fr-FR" sz="2400" b="0" i="0" dirty="0">
              <a:effectLst/>
              <a:latin typeface="Söhne"/>
            </a:endParaRPr>
          </a:p>
          <a:p>
            <a:r>
              <a:rPr lang="fr-FR" sz="2400" b="0" i="0" dirty="0">
                <a:effectLst/>
                <a:latin typeface="Söhne"/>
              </a:rPr>
              <a:t>Comprendre les enjeux et l'importance.</a:t>
            </a:r>
            <a:endParaRPr lang="fr-FR" sz="2400" dirty="0"/>
          </a:p>
        </p:txBody>
      </p:sp>
    </p:spTree>
    <p:extLst>
      <p:ext uri="{BB962C8B-B14F-4D97-AF65-F5344CB8AC3E}">
        <p14:creationId xmlns:p14="http://schemas.microsoft.com/office/powerpoint/2010/main" val="3519668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CF075CEF-87F6-A99A-A8A4-0537A02CB87A}"/>
              </a:ext>
            </a:extLst>
          </p:cNvPr>
          <p:cNvSpPr>
            <a:spLocks noGrp="1"/>
          </p:cNvSpPr>
          <p:nvPr>
            <p:ph type="title"/>
          </p:nvPr>
        </p:nvSpPr>
        <p:spPr>
          <a:xfrm>
            <a:off x="479394" y="1070800"/>
            <a:ext cx="3939688" cy="5583126"/>
          </a:xfrm>
        </p:spPr>
        <p:txBody>
          <a:bodyPr>
            <a:normAutofit/>
          </a:bodyPr>
          <a:lstStyle/>
          <a:p>
            <a:pPr algn="r"/>
            <a:r>
              <a:rPr lang="fr-FR" sz="5600" dirty="0"/>
              <a:t>Qu’est-ce que l’IA Générative?</a:t>
            </a:r>
          </a:p>
        </p:txBody>
      </p:sp>
      <p:cxnSp>
        <p:nvCxnSpPr>
          <p:cNvPr id="27" name="Straight Connector 2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5BE22B55-5D81-A12C-BAD7-94A076C0CD68}"/>
              </a:ext>
            </a:extLst>
          </p:cNvPr>
          <p:cNvGraphicFramePr>
            <a:graphicFrameLocks noGrp="1"/>
          </p:cNvGraphicFramePr>
          <p:nvPr>
            <p:ph idx="1"/>
            <p:extLst>
              <p:ext uri="{D42A27DB-BD31-4B8C-83A1-F6EECF244321}">
                <p14:modId xmlns:p14="http://schemas.microsoft.com/office/powerpoint/2010/main" val="1922586848"/>
              </p:ext>
            </p:extLst>
          </p:nvPr>
        </p:nvGraphicFramePr>
        <p:xfrm>
          <a:off x="5337394" y="1132114"/>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3756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5DE03478-5820-5640-95D2-C0F58C0AA14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err="1">
                <a:solidFill>
                  <a:srgbClr val="FFFFFF"/>
                </a:solidFill>
                <a:latin typeface="+mj-lt"/>
                <a:ea typeface="+mj-ea"/>
                <a:cs typeface="+mj-cs"/>
              </a:rPr>
              <a:t>Qu’est-ce</a:t>
            </a:r>
            <a:r>
              <a:rPr lang="en-US" sz="4000" kern="1200" dirty="0">
                <a:solidFill>
                  <a:srgbClr val="FFFFFF"/>
                </a:solidFill>
                <a:latin typeface="+mj-lt"/>
                <a:ea typeface="+mj-ea"/>
                <a:cs typeface="+mj-cs"/>
              </a:rPr>
              <a:t> que </a:t>
            </a:r>
            <a:r>
              <a:rPr lang="en-US" sz="4000" kern="1200" dirty="0" err="1">
                <a:solidFill>
                  <a:srgbClr val="FFFFFF"/>
                </a:solidFill>
                <a:latin typeface="+mj-lt"/>
                <a:ea typeface="+mj-ea"/>
                <a:cs typeface="+mj-cs"/>
              </a:rPr>
              <a:t>l’IA</a:t>
            </a:r>
            <a:r>
              <a:rPr lang="en-US" sz="4000" kern="1200" dirty="0">
                <a:solidFill>
                  <a:srgbClr val="FFFFFF"/>
                </a:solidFill>
                <a:latin typeface="+mj-lt"/>
                <a:ea typeface="+mj-ea"/>
                <a:cs typeface="+mj-cs"/>
              </a:rPr>
              <a:t> </a:t>
            </a:r>
            <a:r>
              <a:rPr lang="en-US" sz="4000" kern="1200" dirty="0" err="1">
                <a:solidFill>
                  <a:srgbClr val="FFFFFF"/>
                </a:solidFill>
                <a:latin typeface="+mj-lt"/>
                <a:ea typeface="+mj-ea"/>
                <a:cs typeface="+mj-cs"/>
              </a:rPr>
              <a:t>générative</a:t>
            </a:r>
            <a:r>
              <a:rPr lang="en-US" sz="4000" kern="1200" dirty="0">
                <a:solidFill>
                  <a:srgbClr val="FFFFFF"/>
                </a:solidFill>
                <a:latin typeface="+mj-lt"/>
                <a:ea typeface="+mj-ea"/>
                <a:cs typeface="+mj-cs"/>
              </a:rPr>
              <a:t>?</a:t>
            </a:r>
          </a:p>
        </p:txBody>
      </p:sp>
      <p:pic>
        <p:nvPicPr>
          <p:cNvPr id="4" name="Espace réservé du contenu 3">
            <a:extLst>
              <a:ext uri="{FF2B5EF4-FFF2-40B4-BE49-F238E27FC236}">
                <a16:creationId xmlns:a16="http://schemas.microsoft.com/office/drawing/2014/main" id="{A8421034-AC3C-DA47-4D5F-413C99A54388}"/>
              </a:ext>
            </a:extLst>
          </p:cNvPr>
          <p:cNvPicPr>
            <a:picLocks noChangeAspect="1"/>
          </p:cNvPicPr>
          <p:nvPr/>
        </p:nvPicPr>
        <p:blipFill rotWithShape="1">
          <a:blip r:embed="rId2"/>
          <a:srcRect t="52"/>
          <a:stretch/>
        </p:blipFill>
        <p:spPr>
          <a:xfrm>
            <a:off x="4601043" y="467208"/>
            <a:ext cx="6930915" cy="5923584"/>
          </a:xfrm>
          <a:prstGeom prst="rect">
            <a:avLst/>
          </a:prstGeom>
        </p:spPr>
      </p:pic>
    </p:spTree>
    <p:extLst>
      <p:ext uri="{BB962C8B-B14F-4D97-AF65-F5344CB8AC3E}">
        <p14:creationId xmlns:p14="http://schemas.microsoft.com/office/powerpoint/2010/main" val="53409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6E1784-EE18-E71E-B895-196294268450}"/>
              </a:ext>
            </a:extLst>
          </p:cNvPr>
          <p:cNvSpPr>
            <a:spLocks noGrp="1"/>
          </p:cNvSpPr>
          <p:nvPr>
            <p:ph type="title"/>
          </p:nvPr>
        </p:nvSpPr>
        <p:spPr/>
        <p:txBody>
          <a:bodyPr/>
          <a:lstStyle/>
          <a:p>
            <a:r>
              <a:rPr lang="fr-FR" dirty="0"/>
              <a:t>Modèles génératifs vs Modèles discriminatifs</a:t>
            </a:r>
          </a:p>
        </p:txBody>
      </p:sp>
      <p:pic>
        <p:nvPicPr>
          <p:cNvPr id="4" name="Espace réservé du contenu 3" descr="Une image contenant texte, capture d’écran, habits, personne&#10;&#10;Description générée automatiquement">
            <a:extLst>
              <a:ext uri="{FF2B5EF4-FFF2-40B4-BE49-F238E27FC236}">
                <a16:creationId xmlns:a16="http://schemas.microsoft.com/office/drawing/2014/main" id="{05D7FD93-7618-0408-D8C7-AC68EE2475E8}"/>
              </a:ext>
            </a:extLst>
          </p:cNvPr>
          <p:cNvPicPr>
            <a:picLocks noGrp="1" noChangeAspect="1"/>
          </p:cNvPicPr>
          <p:nvPr>
            <p:ph idx="1"/>
          </p:nvPr>
        </p:nvPicPr>
        <p:blipFill>
          <a:blip r:embed="rId2"/>
          <a:stretch>
            <a:fillRect/>
          </a:stretch>
        </p:blipFill>
        <p:spPr>
          <a:xfrm>
            <a:off x="503041" y="1816607"/>
            <a:ext cx="5458848" cy="4351338"/>
          </a:xfrm>
          <a:prstGeom prst="rect">
            <a:avLst/>
          </a:prstGeom>
        </p:spPr>
      </p:pic>
      <p:pic>
        <p:nvPicPr>
          <p:cNvPr id="5" name="Image 4" descr="Une image contenant texte, habits, Visage humain, capture d’écran&#10;&#10;Description générée automatiquement">
            <a:extLst>
              <a:ext uri="{FF2B5EF4-FFF2-40B4-BE49-F238E27FC236}">
                <a16:creationId xmlns:a16="http://schemas.microsoft.com/office/drawing/2014/main" id="{0EFBF17C-8BAB-EF81-4953-7F09B4F5E823}"/>
              </a:ext>
            </a:extLst>
          </p:cNvPr>
          <p:cNvPicPr>
            <a:picLocks noChangeAspect="1"/>
          </p:cNvPicPr>
          <p:nvPr/>
        </p:nvPicPr>
        <p:blipFill>
          <a:blip r:embed="rId3"/>
          <a:stretch>
            <a:fillRect/>
          </a:stretch>
        </p:blipFill>
        <p:spPr>
          <a:xfrm>
            <a:off x="6982848" y="1944623"/>
            <a:ext cx="4931784" cy="4351338"/>
          </a:xfrm>
          <a:prstGeom prst="rect">
            <a:avLst/>
          </a:prstGeom>
        </p:spPr>
      </p:pic>
    </p:spTree>
    <p:extLst>
      <p:ext uri="{BB962C8B-B14F-4D97-AF65-F5344CB8AC3E}">
        <p14:creationId xmlns:p14="http://schemas.microsoft.com/office/powerpoint/2010/main" val="27597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BCF1F72-5174-EEB3-D8C0-756DEB3C3744}"/>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600" kern="1200">
                <a:solidFill>
                  <a:schemeClr val="tx1"/>
                </a:solidFill>
                <a:latin typeface="+mj-lt"/>
                <a:ea typeface="+mj-ea"/>
                <a:cs typeface="+mj-cs"/>
              </a:rPr>
              <a:t>Modèles génératifs vs Modèles discriminatifs</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9FFC9E5E-07FE-3D86-5AEE-BE31C935ADD4}"/>
              </a:ext>
            </a:extLst>
          </p:cNvPr>
          <p:cNvPicPr>
            <a:picLocks noChangeAspect="1"/>
          </p:cNvPicPr>
          <p:nvPr/>
        </p:nvPicPr>
        <p:blipFill>
          <a:blip r:embed="rId3"/>
          <a:stretch>
            <a:fillRect/>
          </a:stretch>
        </p:blipFill>
        <p:spPr>
          <a:xfrm>
            <a:off x="2299394" y="2633472"/>
            <a:ext cx="7590164" cy="3586353"/>
          </a:xfrm>
          <a:prstGeom prst="rect">
            <a:avLst/>
          </a:prstGeom>
        </p:spPr>
      </p:pic>
    </p:spTree>
    <p:extLst>
      <p:ext uri="{BB962C8B-B14F-4D97-AF65-F5344CB8AC3E}">
        <p14:creationId xmlns:p14="http://schemas.microsoft.com/office/powerpoint/2010/main" val="2108031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46E1784-EE18-E71E-B895-196294268450}"/>
              </a:ext>
            </a:extLst>
          </p:cNvPr>
          <p:cNvSpPr>
            <a:spLocks noGrp="1"/>
          </p:cNvSpPr>
          <p:nvPr>
            <p:ph type="title"/>
          </p:nvPr>
        </p:nvSpPr>
        <p:spPr>
          <a:xfrm>
            <a:off x="838200" y="556995"/>
            <a:ext cx="10515600" cy="1133693"/>
          </a:xfrm>
        </p:spPr>
        <p:txBody>
          <a:bodyPr>
            <a:normAutofit/>
          </a:bodyPr>
          <a:lstStyle/>
          <a:p>
            <a:r>
              <a:rPr lang="fr-FR" dirty="0"/>
              <a:t>Modèles génératifs vs Modèles discriminatifs</a:t>
            </a:r>
          </a:p>
        </p:txBody>
      </p:sp>
      <p:graphicFrame>
        <p:nvGraphicFramePr>
          <p:cNvPr id="7" name="Espace réservé du contenu 6">
            <a:extLst>
              <a:ext uri="{FF2B5EF4-FFF2-40B4-BE49-F238E27FC236}">
                <a16:creationId xmlns:a16="http://schemas.microsoft.com/office/drawing/2014/main" id="{E3D6C7D2-6DEE-D0D9-6E35-583A86155C0F}"/>
              </a:ext>
            </a:extLst>
          </p:cNvPr>
          <p:cNvGraphicFramePr>
            <a:graphicFrameLocks noGrp="1"/>
          </p:cNvGraphicFramePr>
          <p:nvPr>
            <p:ph idx="1"/>
            <p:extLst>
              <p:ext uri="{D42A27DB-BD31-4B8C-83A1-F6EECF244321}">
                <p14:modId xmlns:p14="http://schemas.microsoft.com/office/powerpoint/2010/main" val="1906209057"/>
              </p:ext>
            </p:extLst>
          </p:nvPr>
        </p:nvGraphicFramePr>
        <p:xfrm>
          <a:off x="838200" y="1972922"/>
          <a:ext cx="10515602" cy="3653149"/>
        </p:xfrm>
        <a:graphic>
          <a:graphicData uri="http://schemas.openxmlformats.org/drawingml/2006/table">
            <a:tbl>
              <a:tblPr firstRow="1" bandRow="1">
                <a:tableStyleId>{69012ECD-51FC-41F1-AA8D-1B2483CD663E}</a:tableStyleId>
              </a:tblPr>
              <a:tblGrid>
                <a:gridCol w="2777793">
                  <a:extLst>
                    <a:ext uri="{9D8B030D-6E8A-4147-A177-3AD203B41FA5}">
                      <a16:colId xmlns:a16="http://schemas.microsoft.com/office/drawing/2014/main" val="87681295"/>
                    </a:ext>
                  </a:extLst>
                </a:gridCol>
                <a:gridCol w="3807553">
                  <a:extLst>
                    <a:ext uri="{9D8B030D-6E8A-4147-A177-3AD203B41FA5}">
                      <a16:colId xmlns:a16="http://schemas.microsoft.com/office/drawing/2014/main" val="883456457"/>
                    </a:ext>
                  </a:extLst>
                </a:gridCol>
                <a:gridCol w="3930256">
                  <a:extLst>
                    <a:ext uri="{9D8B030D-6E8A-4147-A177-3AD203B41FA5}">
                      <a16:colId xmlns:a16="http://schemas.microsoft.com/office/drawing/2014/main" val="3928550889"/>
                    </a:ext>
                  </a:extLst>
                </a:gridCol>
              </a:tblGrid>
              <a:tr h="403600">
                <a:tc>
                  <a:txBody>
                    <a:bodyPr/>
                    <a:lstStyle/>
                    <a:p>
                      <a:pPr algn="ctr" fontAlgn="b"/>
                      <a:r>
                        <a:rPr lang="fr-FR" sz="1800" b="1" dirty="0">
                          <a:effectLst/>
                        </a:rPr>
                        <a:t>Aspect</a:t>
                      </a:r>
                    </a:p>
                  </a:txBody>
                  <a:tcPr marL="90818" marR="90818" marT="45410" marB="45410" anchor="ctr"/>
                </a:tc>
                <a:tc>
                  <a:txBody>
                    <a:bodyPr/>
                    <a:lstStyle/>
                    <a:p>
                      <a:pPr algn="ctr" fontAlgn="b"/>
                      <a:r>
                        <a:rPr lang="fr-FR" sz="1800" b="1" dirty="0">
                          <a:effectLst/>
                        </a:rPr>
                        <a:t>Modèles Génératifs</a:t>
                      </a:r>
                    </a:p>
                  </a:txBody>
                  <a:tcPr marL="90818" marR="90818" marT="45410" marB="45410" anchor="ctr"/>
                </a:tc>
                <a:tc>
                  <a:txBody>
                    <a:bodyPr/>
                    <a:lstStyle/>
                    <a:p>
                      <a:pPr algn="ctr" fontAlgn="b"/>
                      <a:r>
                        <a:rPr lang="fr-FR" sz="1800" b="1" dirty="0">
                          <a:effectLst/>
                        </a:rPr>
                        <a:t>Modèles Discriminatifs</a:t>
                      </a:r>
                    </a:p>
                  </a:txBody>
                  <a:tcPr marL="90818" marR="90818" marT="45410" marB="45410" anchor="ctr"/>
                </a:tc>
                <a:extLst>
                  <a:ext uri="{0D108BD9-81ED-4DB2-BD59-A6C34878D82A}">
                    <a16:rowId xmlns:a16="http://schemas.microsoft.com/office/drawing/2014/main" val="2023655985"/>
                  </a:ext>
                </a:extLst>
              </a:tr>
              <a:tr h="403600">
                <a:tc>
                  <a:txBody>
                    <a:bodyPr/>
                    <a:lstStyle/>
                    <a:p>
                      <a:pPr algn="ctr" fontAlgn="base"/>
                      <a:r>
                        <a:rPr lang="fr-FR" sz="1800" dirty="0">
                          <a:effectLst/>
                        </a:rPr>
                        <a:t>Objectif</a:t>
                      </a:r>
                    </a:p>
                  </a:txBody>
                  <a:tcPr marL="90818" marR="90818" marT="45410" marB="45410" anchor="ctr"/>
                </a:tc>
                <a:tc>
                  <a:txBody>
                    <a:bodyPr/>
                    <a:lstStyle/>
                    <a:p>
                      <a:pPr algn="ctr" fontAlgn="base"/>
                      <a:r>
                        <a:rPr lang="fr-FR" sz="1800">
                          <a:effectLst/>
                        </a:rPr>
                        <a:t>Générer de nouvelles données</a:t>
                      </a:r>
                    </a:p>
                  </a:txBody>
                  <a:tcPr marL="90818" marR="90818" marT="45410" marB="45410" anchor="ctr"/>
                </a:tc>
                <a:tc>
                  <a:txBody>
                    <a:bodyPr/>
                    <a:lstStyle/>
                    <a:p>
                      <a:pPr algn="ctr" fontAlgn="base"/>
                      <a:r>
                        <a:rPr lang="fr-FR" sz="1800" dirty="0">
                          <a:effectLst/>
                        </a:rPr>
                        <a:t>Classer des données existantes</a:t>
                      </a:r>
                    </a:p>
                  </a:txBody>
                  <a:tcPr marL="90818" marR="90818" marT="45410" marB="45410" anchor="ctr"/>
                </a:tc>
                <a:extLst>
                  <a:ext uri="{0D108BD9-81ED-4DB2-BD59-A6C34878D82A}">
                    <a16:rowId xmlns:a16="http://schemas.microsoft.com/office/drawing/2014/main" val="1988303110"/>
                  </a:ext>
                </a:extLst>
              </a:tr>
              <a:tr h="679583">
                <a:tc>
                  <a:txBody>
                    <a:bodyPr/>
                    <a:lstStyle/>
                    <a:p>
                      <a:pPr algn="ctr" fontAlgn="base"/>
                      <a:r>
                        <a:rPr lang="fr-FR" sz="1800" dirty="0">
                          <a:effectLst/>
                        </a:rPr>
                        <a:t>Fonction principale</a:t>
                      </a:r>
                    </a:p>
                  </a:txBody>
                  <a:tcPr marL="90818" marR="90818" marT="45410" marB="45410" anchor="ctr"/>
                </a:tc>
                <a:tc>
                  <a:txBody>
                    <a:bodyPr/>
                    <a:lstStyle/>
                    <a:p>
                      <a:pPr algn="ctr" fontAlgn="base"/>
                      <a:r>
                        <a:rPr lang="fr-FR" sz="1800" dirty="0">
                          <a:effectLst/>
                        </a:rPr>
                        <a:t>Probabilité de générer des données</a:t>
                      </a:r>
                    </a:p>
                  </a:txBody>
                  <a:tcPr marL="90818" marR="90818" marT="45410" marB="45410" anchor="ctr"/>
                </a:tc>
                <a:tc>
                  <a:txBody>
                    <a:bodyPr/>
                    <a:lstStyle/>
                    <a:p>
                      <a:pPr algn="ctr" fontAlgn="base"/>
                      <a:r>
                        <a:rPr lang="fr-FR" sz="1800" dirty="0">
                          <a:effectLst/>
                        </a:rPr>
                        <a:t>Probabilité de classification</a:t>
                      </a:r>
                    </a:p>
                  </a:txBody>
                  <a:tcPr marL="90818" marR="90818" marT="45410" marB="45410" anchor="ctr"/>
                </a:tc>
                <a:extLst>
                  <a:ext uri="{0D108BD9-81ED-4DB2-BD59-A6C34878D82A}">
                    <a16:rowId xmlns:a16="http://schemas.microsoft.com/office/drawing/2014/main" val="3258190986"/>
                  </a:ext>
                </a:extLst>
              </a:tr>
              <a:tr h="679583">
                <a:tc>
                  <a:txBody>
                    <a:bodyPr/>
                    <a:lstStyle/>
                    <a:p>
                      <a:pPr algn="ctr" fontAlgn="base"/>
                      <a:r>
                        <a:rPr lang="fr-FR" sz="1800">
                          <a:effectLst/>
                        </a:rPr>
                        <a:t>Exemples d'utilisation</a:t>
                      </a:r>
                    </a:p>
                  </a:txBody>
                  <a:tcPr marL="90818" marR="90818" marT="45410" marB="45410" anchor="ctr"/>
                </a:tc>
                <a:tc>
                  <a:txBody>
                    <a:bodyPr/>
                    <a:lstStyle/>
                    <a:p>
                      <a:pPr algn="ctr" fontAlgn="base"/>
                      <a:r>
                        <a:rPr lang="fr-FR" sz="1800" dirty="0">
                          <a:effectLst/>
                        </a:rPr>
                        <a:t>Génération d'images, de texte, du son, etc.</a:t>
                      </a:r>
                    </a:p>
                  </a:txBody>
                  <a:tcPr marL="90818" marR="90818" marT="45410" marB="45410" anchor="ctr"/>
                </a:tc>
                <a:tc>
                  <a:txBody>
                    <a:bodyPr/>
                    <a:lstStyle/>
                    <a:p>
                      <a:pPr algn="ctr" fontAlgn="base"/>
                      <a:r>
                        <a:rPr lang="fr-FR" sz="1800">
                          <a:effectLst/>
                        </a:rPr>
                        <a:t>Classification d'images, de texte, etc.</a:t>
                      </a:r>
                    </a:p>
                  </a:txBody>
                  <a:tcPr marL="90818" marR="90818" marT="45410" marB="45410" anchor="ctr"/>
                </a:tc>
                <a:extLst>
                  <a:ext uri="{0D108BD9-81ED-4DB2-BD59-A6C34878D82A}">
                    <a16:rowId xmlns:a16="http://schemas.microsoft.com/office/drawing/2014/main" val="75358532"/>
                  </a:ext>
                </a:extLst>
              </a:tr>
              <a:tr h="403600">
                <a:tc>
                  <a:txBody>
                    <a:bodyPr/>
                    <a:lstStyle/>
                    <a:p>
                      <a:pPr algn="ctr" fontAlgn="base"/>
                      <a:r>
                        <a:rPr lang="fr-FR" sz="1800">
                          <a:effectLst/>
                        </a:rPr>
                        <a:t>Architecture</a:t>
                      </a:r>
                    </a:p>
                  </a:txBody>
                  <a:tcPr marL="90818" marR="90818" marT="45410" marB="45410" anchor="ctr"/>
                </a:tc>
                <a:tc>
                  <a:txBody>
                    <a:bodyPr/>
                    <a:lstStyle/>
                    <a:p>
                      <a:pPr algn="ctr" fontAlgn="base"/>
                      <a:r>
                        <a:rPr lang="fr-FR" sz="1800">
                          <a:effectLst/>
                        </a:rPr>
                        <a:t>Autoencodeurs, GANs, VAEs, etc.</a:t>
                      </a:r>
                    </a:p>
                  </a:txBody>
                  <a:tcPr marL="90818" marR="90818" marT="45410" marB="45410" anchor="ctr"/>
                </a:tc>
                <a:tc>
                  <a:txBody>
                    <a:bodyPr/>
                    <a:lstStyle/>
                    <a:p>
                      <a:pPr algn="ctr" fontAlgn="base"/>
                      <a:r>
                        <a:rPr lang="fr-FR" sz="1800" dirty="0">
                          <a:effectLst/>
                        </a:rPr>
                        <a:t>Réseaux de neurones, SVM, etc.</a:t>
                      </a:r>
                    </a:p>
                  </a:txBody>
                  <a:tcPr marL="90818" marR="90818" marT="45410" marB="45410" anchor="ctr"/>
                </a:tc>
                <a:extLst>
                  <a:ext uri="{0D108BD9-81ED-4DB2-BD59-A6C34878D82A}">
                    <a16:rowId xmlns:a16="http://schemas.microsoft.com/office/drawing/2014/main" val="1607675774"/>
                  </a:ext>
                </a:extLst>
              </a:tr>
              <a:tr h="679583">
                <a:tc>
                  <a:txBody>
                    <a:bodyPr/>
                    <a:lstStyle/>
                    <a:p>
                      <a:pPr algn="ctr" fontAlgn="base"/>
                      <a:r>
                        <a:rPr lang="fr-FR" sz="1800">
                          <a:effectLst/>
                        </a:rPr>
                        <a:t>Évaluation</a:t>
                      </a:r>
                    </a:p>
                  </a:txBody>
                  <a:tcPr marL="90818" marR="90818" marT="45410" marB="45410" anchor="ctr"/>
                </a:tc>
                <a:tc>
                  <a:txBody>
                    <a:bodyPr/>
                    <a:lstStyle/>
                    <a:p>
                      <a:pPr algn="ctr" fontAlgn="base"/>
                      <a:r>
                        <a:rPr lang="fr-FR" sz="1800" dirty="0">
                          <a:effectLst/>
                        </a:rPr>
                        <a:t>Mesure de la qualité des échantillons générés</a:t>
                      </a:r>
                    </a:p>
                  </a:txBody>
                  <a:tcPr marL="90818" marR="90818" marT="45410" marB="45410" anchor="ctr"/>
                </a:tc>
                <a:tc>
                  <a:txBody>
                    <a:bodyPr/>
                    <a:lstStyle/>
                    <a:p>
                      <a:pPr algn="ctr" fontAlgn="base"/>
                      <a:r>
                        <a:rPr lang="fr-FR" sz="1800" dirty="0">
                          <a:effectLst/>
                        </a:rPr>
                        <a:t>Mesure de la précision, du rappel, etc.</a:t>
                      </a:r>
                    </a:p>
                  </a:txBody>
                  <a:tcPr marL="90818" marR="90818" marT="45410" marB="45410" anchor="ctr"/>
                </a:tc>
                <a:extLst>
                  <a:ext uri="{0D108BD9-81ED-4DB2-BD59-A6C34878D82A}">
                    <a16:rowId xmlns:a16="http://schemas.microsoft.com/office/drawing/2014/main" val="2941409294"/>
                  </a:ext>
                </a:extLst>
              </a:tr>
              <a:tr h="403600">
                <a:tc>
                  <a:txBody>
                    <a:bodyPr/>
                    <a:lstStyle/>
                    <a:p>
                      <a:pPr algn="ctr" fontAlgn="base"/>
                      <a:r>
                        <a:rPr lang="fr-FR" sz="1800">
                          <a:effectLst/>
                        </a:rPr>
                        <a:t>Sortie</a:t>
                      </a:r>
                    </a:p>
                  </a:txBody>
                  <a:tcPr marL="90818" marR="90818" marT="45410" marB="45410" anchor="ctr"/>
                </a:tc>
                <a:tc>
                  <a:txBody>
                    <a:bodyPr/>
                    <a:lstStyle/>
                    <a:p>
                      <a:pPr algn="ctr" fontAlgn="base"/>
                      <a:r>
                        <a:rPr lang="fr-FR" sz="1800" dirty="0">
                          <a:effectLst/>
                        </a:rPr>
                        <a:t>Données générées</a:t>
                      </a:r>
                    </a:p>
                  </a:txBody>
                  <a:tcPr marL="90818" marR="90818" marT="45410" marB="45410" anchor="ctr"/>
                </a:tc>
                <a:tc>
                  <a:txBody>
                    <a:bodyPr/>
                    <a:lstStyle/>
                    <a:p>
                      <a:pPr algn="ctr" fontAlgn="base"/>
                      <a:r>
                        <a:rPr lang="fr-FR" sz="1800" dirty="0">
                          <a:effectLst/>
                        </a:rPr>
                        <a:t>Classes de données</a:t>
                      </a:r>
                    </a:p>
                  </a:txBody>
                  <a:tcPr marL="90818" marR="90818" marT="45410" marB="45410" anchor="ctr"/>
                </a:tc>
                <a:extLst>
                  <a:ext uri="{0D108BD9-81ED-4DB2-BD59-A6C34878D82A}">
                    <a16:rowId xmlns:a16="http://schemas.microsoft.com/office/drawing/2014/main" val="2927796754"/>
                  </a:ext>
                </a:extLst>
              </a:tr>
            </a:tbl>
          </a:graphicData>
        </a:graphic>
      </p:graphicFrame>
    </p:spTree>
    <p:extLst>
      <p:ext uri="{BB962C8B-B14F-4D97-AF65-F5344CB8AC3E}">
        <p14:creationId xmlns:p14="http://schemas.microsoft.com/office/powerpoint/2010/main" val="423721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23F10FB-2C3B-88C1-6F22-AC294E2798E2}"/>
              </a:ext>
            </a:extLst>
          </p:cNvPr>
          <p:cNvSpPr>
            <a:spLocks noGrp="1"/>
          </p:cNvSpPr>
          <p:nvPr>
            <p:ph type="title"/>
          </p:nvPr>
        </p:nvSpPr>
        <p:spPr>
          <a:xfrm>
            <a:off x="686834" y="1153572"/>
            <a:ext cx="3200400" cy="4461163"/>
          </a:xfrm>
        </p:spPr>
        <p:txBody>
          <a:bodyPr>
            <a:normAutofit/>
          </a:bodyPr>
          <a:lstStyle/>
          <a:p>
            <a:r>
              <a:rPr lang="fr-FR">
                <a:solidFill>
                  <a:srgbClr val="FFFFFF"/>
                </a:solidFill>
              </a:rPr>
              <a:t>Modèles génératifs vs Modèles discriminatifs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0860B916-C96E-A0D8-749D-5CFFE3A78A35}"/>
              </a:ext>
            </a:extLst>
          </p:cNvPr>
          <p:cNvSpPr>
            <a:spLocks noGrp="1"/>
          </p:cNvSpPr>
          <p:nvPr>
            <p:ph idx="1"/>
          </p:nvPr>
        </p:nvSpPr>
        <p:spPr>
          <a:xfrm>
            <a:off x="4447308" y="591344"/>
            <a:ext cx="7476468" cy="5585619"/>
          </a:xfrm>
        </p:spPr>
        <p:txBody>
          <a:bodyPr anchor="ctr">
            <a:normAutofit/>
          </a:bodyPr>
          <a:lstStyle/>
          <a:p>
            <a:r>
              <a:rPr lang="fr-FR" dirty="0"/>
              <a:t>Modèles discriminatifs on modélise p(y/x)</a:t>
            </a:r>
          </a:p>
          <a:p>
            <a:endParaRPr lang="fr-FR" dirty="0"/>
          </a:p>
          <a:p>
            <a:pPr marL="0" indent="0">
              <a:buNone/>
            </a:pPr>
            <a:endParaRPr lang="fr-FR" dirty="0"/>
          </a:p>
          <a:p>
            <a:r>
              <a:rPr lang="fr-FR" dirty="0"/>
              <a:t>Modèles génératifs on modélise p(x) on peut aussi modéliser p(x/y)</a:t>
            </a:r>
          </a:p>
          <a:p>
            <a:pPr marL="0" indent="0">
              <a:buNone/>
            </a:pPr>
            <a:r>
              <a:rPr lang="fr-FR" dirty="0"/>
              <a:t>Exemple: dans la base de données on a plusieurs types de fruits et on demande à l’algorithme de générer uniquement des images des pommes</a:t>
            </a:r>
          </a:p>
        </p:txBody>
      </p:sp>
    </p:spTree>
    <p:extLst>
      <p:ext uri="{BB962C8B-B14F-4D97-AF65-F5344CB8AC3E}">
        <p14:creationId xmlns:p14="http://schemas.microsoft.com/office/powerpoint/2010/main" val="411954154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1121</Words>
  <Application>Microsoft Macintosh PowerPoint</Application>
  <PresentationFormat>Grand écran</PresentationFormat>
  <Paragraphs>131</Paragraphs>
  <Slides>21</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21</vt:i4>
      </vt:variant>
    </vt:vector>
  </HeadingPairs>
  <TitlesOfParts>
    <vt:vector size="28" baseType="lpstr">
      <vt:lpstr>Arial</vt:lpstr>
      <vt:lpstr>Calibri</vt:lpstr>
      <vt:lpstr>Calibri Light</vt:lpstr>
      <vt:lpstr>Linux Libertine</vt:lpstr>
      <vt:lpstr>Montserrat</vt:lpstr>
      <vt:lpstr>Söhne</vt:lpstr>
      <vt:lpstr>Thème Office</vt:lpstr>
      <vt:lpstr>IA Générative pour les débutants</vt:lpstr>
      <vt:lpstr>Contacts</vt:lpstr>
      <vt:lpstr>Objectifs</vt:lpstr>
      <vt:lpstr>Qu’est-ce que l’IA Générative?</vt:lpstr>
      <vt:lpstr>Qu’est-ce que l’IA générative?</vt:lpstr>
      <vt:lpstr>Modèles génératifs vs Modèles discriminatifs</vt:lpstr>
      <vt:lpstr>Modèles génératifs vs Modèles discriminatifs</vt:lpstr>
      <vt:lpstr>Modèles génératifs vs Modèles discriminatifs</vt:lpstr>
      <vt:lpstr>Modèles génératifs vs Modèles discriminatifs</vt:lpstr>
      <vt:lpstr>Les types de modèle génératif</vt:lpstr>
      <vt:lpstr>Les Différents Types de Modèles d'IA Générative</vt:lpstr>
      <vt:lpstr>LLM: Large, general purpose langage models</vt:lpstr>
      <vt:lpstr>Quelques applications</vt:lpstr>
      <vt:lpstr>Quelques applications</vt:lpstr>
      <vt:lpstr>Que faut-il pour construire des modèles génératifs?</vt:lpstr>
      <vt:lpstr>Présentation PowerPoint</vt:lpstr>
      <vt:lpstr>Réponse au Quiz du jour 0</vt:lpstr>
      <vt:lpstr>Réponse au Quiz du jour 0</vt:lpstr>
      <vt:lpstr>Quiz</vt:lpstr>
      <vt:lpstr>Quiz</vt:lpstr>
      <vt:lpstr>Ressources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Natacha NJONGWA</dc:creator>
  <cp:lastModifiedBy>Natacha NJONGWA</cp:lastModifiedBy>
  <cp:revision>5</cp:revision>
  <dcterms:created xsi:type="dcterms:W3CDTF">2023-10-07T07:18:38Z</dcterms:created>
  <dcterms:modified xsi:type="dcterms:W3CDTF">2023-10-08T07:51:24Z</dcterms:modified>
</cp:coreProperties>
</file>